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"/><Relationship Id="rId2" Type="http://schemas.openxmlformats.org/officeDocument/2006/relationships/image" Target="../media/image8.jpe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11.jpe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Tobacco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Nicotine Withdrawal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of Nicotine withdrawal include…</a:t>
            </a:r>
          </a:p>
          <a:p>
            <a:pPr lvl="1"/>
            <a:r>
              <a:rPr lang="en-US" dirty="0" smtClean="0"/>
              <a:t>Headaches</a:t>
            </a:r>
          </a:p>
          <a:p>
            <a:pPr lvl="1"/>
            <a:r>
              <a:rPr lang="en-US" dirty="0" smtClean="0"/>
              <a:t>Irritability</a:t>
            </a:r>
          </a:p>
          <a:p>
            <a:pPr lvl="1"/>
            <a:r>
              <a:rPr lang="en-US" dirty="0" smtClean="0"/>
              <a:t>Difficulty Sleeping</a:t>
            </a:r>
          </a:p>
          <a:p>
            <a:pPr lvl="1"/>
            <a:r>
              <a:rPr lang="en-US" dirty="0" smtClean="0"/>
              <a:t>Inability to concentrate</a:t>
            </a:r>
          </a:p>
          <a:p>
            <a:pPr lvl="1"/>
            <a:r>
              <a:rPr lang="en-US" dirty="0" smtClean="0"/>
              <a:t>Intense nicotine cravings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46" y="2295242"/>
            <a:ext cx="5104293" cy="37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19303" y="2498501"/>
            <a:ext cx="364130" cy="429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05392" y="2588654"/>
            <a:ext cx="363473" cy="339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in Tobacco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40845"/>
            <a:ext cx="3050438" cy="576260"/>
          </a:xfrm>
        </p:spPr>
        <p:txBody>
          <a:bodyPr/>
          <a:lstStyle/>
          <a:p>
            <a:r>
              <a:rPr lang="en-US" dirty="0" smtClean="0"/>
              <a:t>Arsenic 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6161"/>
          <a:stretch>
            <a:fillRect/>
          </a:stretch>
        </p:blipFill>
        <p:spPr>
          <a:xfrm>
            <a:off x="1321953" y="3111500"/>
            <a:ext cx="2703841" cy="159151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54954" y="5617107"/>
            <a:ext cx="3050438" cy="917949"/>
          </a:xfrm>
        </p:spPr>
        <p:txBody>
          <a:bodyPr/>
          <a:lstStyle/>
          <a:p>
            <a:r>
              <a:rPr lang="en-US" dirty="0" smtClean="0"/>
              <a:t>Chemical found in pesticides.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68865" y="5040842"/>
            <a:ext cx="3050438" cy="576262"/>
          </a:xfrm>
        </p:spPr>
        <p:txBody>
          <a:bodyPr/>
          <a:lstStyle/>
          <a:p>
            <a:r>
              <a:rPr lang="en-US" dirty="0" smtClean="0"/>
              <a:t>Benzene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5539"/>
          <a:stretch>
            <a:fillRect/>
          </a:stretch>
        </p:blipFill>
        <p:spPr>
          <a:xfrm>
            <a:off x="4748463" y="3111500"/>
            <a:ext cx="2691242" cy="159151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568865" y="5617108"/>
            <a:ext cx="3050438" cy="912578"/>
          </a:xfrm>
        </p:spPr>
        <p:txBody>
          <a:bodyPr/>
          <a:lstStyle/>
          <a:p>
            <a:r>
              <a:rPr lang="en-US" dirty="0" smtClean="0"/>
              <a:t>Chemical found in gasoline.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83433" y="5040842"/>
            <a:ext cx="3050438" cy="576262"/>
          </a:xfrm>
        </p:spPr>
        <p:txBody>
          <a:bodyPr/>
          <a:lstStyle/>
          <a:p>
            <a:r>
              <a:rPr lang="en-US" dirty="0" smtClean="0"/>
              <a:t>Formaldehyde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2" b="11552"/>
          <a:stretch>
            <a:fillRect/>
          </a:stretch>
        </p:blipFill>
        <p:spPr>
          <a:xfrm>
            <a:off x="8163031" y="3111500"/>
            <a:ext cx="2691242" cy="159151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3433" y="5617107"/>
            <a:ext cx="3050438" cy="917947"/>
          </a:xfrm>
        </p:spPr>
        <p:txBody>
          <a:bodyPr/>
          <a:lstStyle/>
          <a:p>
            <a:r>
              <a:rPr lang="en-US" dirty="0" smtClean="0"/>
              <a:t>Used to embalm dead bodies.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21953" y="2281349"/>
            <a:ext cx="95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over </a:t>
            </a:r>
            <a:r>
              <a:rPr lang="en-US" b="1" dirty="0" smtClean="0">
                <a:solidFill>
                  <a:schemeClr val="accent1"/>
                </a:solidFill>
              </a:rPr>
              <a:t>7000</a:t>
            </a:r>
            <a:r>
              <a:rPr lang="en-US" dirty="0" smtClean="0"/>
              <a:t> chemical found in a tobacco smoke. Hundreds of them are toxic, and </a:t>
            </a:r>
            <a:r>
              <a:rPr lang="en-US" b="1" dirty="0" smtClean="0">
                <a:solidFill>
                  <a:schemeClr val="accent1"/>
                </a:solidFill>
              </a:rPr>
              <a:t>70</a:t>
            </a:r>
            <a:r>
              <a:rPr lang="en-US" dirty="0" smtClean="0"/>
              <a:t> of them can cause cancer. Here are a few examples.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In Tobacco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054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Element once found in paint.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Cadmium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Element used in batteries.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Butane</a:t>
            </a:r>
            <a:endParaRPr lang="en-US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6892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A chemical found in lighters.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22" y="2217008"/>
            <a:ext cx="3097970" cy="25137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476500"/>
            <a:ext cx="4828032" cy="40677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dark, sticky substance that forms when tobacco is burned is called </a:t>
            </a:r>
            <a:r>
              <a:rPr lang="en-US" b="1" dirty="0" smtClean="0">
                <a:solidFill>
                  <a:schemeClr val="accent1"/>
                </a:solidFill>
              </a:rPr>
              <a:t>tar.</a:t>
            </a:r>
          </a:p>
          <a:p>
            <a:r>
              <a:rPr lang="en-US" dirty="0" smtClean="0"/>
              <a:t>Tar contains many chemicals known as </a:t>
            </a:r>
            <a:r>
              <a:rPr lang="en-US" b="1" dirty="0" smtClean="0">
                <a:solidFill>
                  <a:schemeClr val="accent1"/>
                </a:solidFill>
              </a:rPr>
              <a:t>carcinogens</a:t>
            </a:r>
            <a:r>
              <a:rPr lang="en-US" dirty="0" smtClean="0"/>
              <a:t>, or cancer causing agents. </a:t>
            </a:r>
          </a:p>
          <a:p>
            <a:r>
              <a:rPr lang="en-US" dirty="0" smtClean="0"/>
              <a:t>Short term effects of Tar: </a:t>
            </a:r>
          </a:p>
          <a:p>
            <a:pPr lvl="1"/>
            <a:r>
              <a:rPr lang="en-US" dirty="0" smtClean="0"/>
              <a:t>Brown stains on fingers and teeth</a:t>
            </a:r>
          </a:p>
          <a:p>
            <a:pPr lvl="1"/>
            <a:r>
              <a:rPr lang="en-US" dirty="0" smtClean="0"/>
              <a:t>Smelly hair and clothing</a:t>
            </a:r>
          </a:p>
          <a:p>
            <a:pPr lvl="1"/>
            <a:r>
              <a:rPr lang="en-US" dirty="0" smtClean="0"/>
              <a:t>Bad breath</a:t>
            </a:r>
          </a:p>
          <a:p>
            <a:pPr lvl="1"/>
            <a:r>
              <a:rPr lang="en-US" dirty="0" smtClean="0"/>
              <a:t>Paralysis of cilia lining the airway. </a:t>
            </a:r>
          </a:p>
          <a:p>
            <a:pPr lvl="1"/>
            <a:r>
              <a:rPr lang="en-US" dirty="0" smtClean="0"/>
              <a:t>Increased number of respiratory infections. </a:t>
            </a:r>
          </a:p>
          <a:p>
            <a:pPr lvl="1"/>
            <a:r>
              <a:rPr lang="en-US" dirty="0" smtClean="0"/>
              <a:t>Impaired lung function.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86422" y="4642923"/>
            <a:ext cx="2871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you smoked half a pack of cigarettes everyday for a year, the tar in the jar would be the amount of tar in your lungs. </a:t>
            </a:r>
          </a:p>
          <a:p>
            <a:r>
              <a:rPr lang="en-US" sz="1600" dirty="0" smtClean="0"/>
              <a:t>200 ml of tar.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163454"/>
            <a:ext cx="2706074" cy="21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in Smokeless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Smokeless tobacco contains many of the same dangerous chemicals that cigarette smoke contains. </a:t>
            </a:r>
          </a:p>
          <a:p>
            <a:r>
              <a:rPr lang="en-US" dirty="0" smtClean="0"/>
              <a:t>Smokeless tobacco is at least as addictive as cigarettes. </a:t>
            </a:r>
          </a:p>
          <a:p>
            <a:endParaRPr lang="en-US" dirty="0"/>
          </a:p>
          <a:p>
            <a:r>
              <a:rPr lang="en-US" dirty="0" smtClean="0"/>
              <a:t>Short term effects</a:t>
            </a:r>
          </a:p>
          <a:p>
            <a:pPr lvl="1"/>
            <a:r>
              <a:rPr lang="en-US" dirty="0" smtClean="0"/>
              <a:t>Stained teeth </a:t>
            </a:r>
          </a:p>
          <a:p>
            <a:pPr lvl="1"/>
            <a:r>
              <a:rPr lang="en-US" dirty="0" smtClean="0"/>
              <a:t>Bad breath/drooling</a:t>
            </a:r>
          </a:p>
          <a:p>
            <a:pPr lvl="1"/>
            <a:r>
              <a:rPr lang="en-US" dirty="0" smtClean="0"/>
              <a:t>Tooth decay/ receding gums</a:t>
            </a:r>
            <a:endParaRPr lang="en-US" dirty="0"/>
          </a:p>
        </p:txBody>
      </p:sp>
      <p:pic>
        <p:nvPicPr>
          <p:cNvPr id="5" name="Picture 12" descr="Ch16pg409-ToothDec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96" y="4659304"/>
            <a:ext cx="2940791" cy="19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drugaddictiontherapyguy.com/wp-content/uploads/2010/12/rick_bender_chew_tobacco_hz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56" y="3796985"/>
            <a:ext cx="2310321" cy="27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-media-cache-ak0.pinimg.com/236x/1f/93/4f/1f934f1dd180d3da6321aa5f0960b7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96" y="2033173"/>
            <a:ext cx="2278476" cy="22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Chronic Obstructive Pulmonary Disease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COPD is a disease that results in gradual loss of lung function which makes it hard to breathe. Coughing up mucus is often the first sign of Chronic Obstructive Pulmonary Disease </a:t>
            </a:r>
          </a:p>
          <a:p>
            <a:pPr algn="ctr"/>
            <a:r>
              <a:rPr lang="en-US" dirty="0" smtClean="0"/>
              <a:t>Chronic Bronchitis and Emphysema are both COPD’s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095500"/>
            <a:ext cx="3145380" cy="576261"/>
          </a:xfrm>
        </p:spPr>
        <p:txBody>
          <a:bodyPr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512721" y="2671764"/>
            <a:ext cx="3145380" cy="2847290"/>
          </a:xfrm>
        </p:spPr>
        <p:txBody>
          <a:bodyPr/>
          <a:lstStyle/>
          <a:p>
            <a:pPr algn="ctr"/>
            <a:r>
              <a:rPr lang="en-US" dirty="0" smtClean="0"/>
              <a:t>The airways (bronchial tubes) are constantly inflamed and full of mucus.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6700" y="1960032"/>
            <a:ext cx="3161029" cy="584732"/>
          </a:xfrm>
        </p:spPr>
        <p:txBody>
          <a:bodyPr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86700" y="2544764"/>
            <a:ext cx="3161029" cy="2847290"/>
          </a:xfrm>
        </p:spPr>
        <p:txBody>
          <a:bodyPr/>
          <a:lstStyle/>
          <a:p>
            <a:pPr algn="ctr"/>
            <a:r>
              <a:rPr lang="en-US" altLang="en-US" dirty="0" smtClean="0"/>
              <a:t>A disorder </a:t>
            </a:r>
            <a:r>
              <a:rPr lang="en-US" altLang="en-US" dirty="0"/>
              <a:t>in which alveoli in the lungs are irritated and can no longer function properly so it is difficult to breathe and for blood to get oxygen.</a:t>
            </a:r>
          </a:p>
          <a:p>
            <a:endParaRPr lang="en-US" dirty="0"/>
          </a:p>
        </p:txBody>
      </p:sp>
      <p:pic>
        <p:nvPicPr>
          <p:cNvPr id="7170" name="Picture 2" descr="http://images.md/wp-content/uploads/2014/11/Chronic-Bronchitis-CT-scan.1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24" y="3410965"/>
            <a:ext cx="2436574" cy="19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7124" y="5515735"/>
            <a:ext cx="258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Purple arrow shows thickening of bronchial walls and blue arrow shows bronchi filled with mucus. </a:t>
            </a:r>
            <a:endParaRPr lang="en-US" sz="1200" dirty="0"/>
          </a:p>
        </p:txBody>
      </p:sp>
      <p:pic>
        <p:nvPicPr>
          <p:cNvPr id="7172" name="Picture 4" descr="https://www.chestnet.org/~/media/chesnetorg/Product%20Images/L23Fig7A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03" y="3968409"/>
            <a:ext cx="2044699" cy="16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Ch16pg411-SmokingLead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5" y="1481070"/>
            <a:ext cx="4754859" cy="45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h16pg411-SmokingLead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6" y="1370196"/>
            <a:ext cx="4803819" cy="525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The combined effects of nicotine, tar, and carbon monoxide force the cardiovascular system to work harder to deliver oxygen throughout the body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Tobacco use raises blood </a:t>
            </a:r>
            <a:r>
              <a:rPr lang="en-US" altLang="en-US" dirty="0" smtClean="0"/>
              <a:t>pressure</a:t>
            </a:r>
          </a:p>
          <a:p>
            <a:r>
              <a:rPr lang="en-US" altLang="en-US" dirty="0"/>
              <a:t>Studies show that the chemicals in tobacco smoke increase blood cholesterol levels and promote atherosclerosis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Nicotine increases the blood’s tendency to clot.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61" y="2603500"/>
            <a:ext cx="4279290" cy="3416300"/>
          </a:xfrm>
        </p:spPr>
      </p:pic>
    </p:spTree>
    <p:extLst>
      <p:ext uri="{BB962C8B-B14F-4D97-AF65-F5344CB8AC3E}">
        <p14:creationId xmlns:p14="http://schemas.microsoft.com/office/powerpoint/2010/main" val="19758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9499"/>
            <a:ext cx="8825659" cy="410639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600" dirty="0"/>
              <a:t>Tobacco use is a major factor in the development of lung cancer and oral cancers</a:t>
            </a:r>
            <a:r>
              <a:rPr lang="en-US" altLang="en-US" dirty="0"/>
              <a:t>.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000" dirty="0" smtClean="0"/>
              <a:t>Other cancers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Oral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Esophagus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Larynx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Stomach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Pancreas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Kidney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Bladder</a:t>
            </a:r>
          </a:p>
          <a:p>
            <a:pPr marL="625475" lvl="1" indent="-163513">
              <a:buFont typeface="Arial" pitchFamily="34" charset="0"/>
              <a:buChar char="•"/>
              <a:defRPr/>
            </a:pPr>
            <a:r>
              <a:rPr lang="en-US" sz="2200" dirty="0"/>
              <a:t>Blood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37" y="3407624"/>
            <a:ext cx="2134151" cy="256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88" y="3407624"/>
            <a:ext cx="2665383" cy="2587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02" y="4192833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Secondhand Smoke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832" y="2606040"/>
            <a:ext cx="4825160" cy="3884912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Long-term exposure to secondhand smoke can cause cardiovascular disease, many respiratory problems, and </a:t>
            </a:r>
            <a:r>
              <a:rPr lang="en-US" dirty="0" smtClean="0">
                <a:latin typeface="Calibri" pitchFamily="34" charset="0"/>
              </a:rPr>
              <a:t>cancer</a:t>
            </a:r>
          </a:p>
          <a:p>
            <a:r>
              <a:rPr lang="en-US" dirty="0">
                <a:latin typeface="Calibri" pitchFamily="34" charset="0"/>
              </a:rPr>
              <a:t>Each year, secondhand smoke causes close to 40,000 deaths from heart attacks and lung cancer.</a:t>
            </a:r>
          </a:p>
          <a:p>
            <a:r>
              <a:rPr lang="en-US" dirty="0">
                <a:latin typeface="Calibri" pitchFamily="34" charset="0"/>
              </a:rPr>
              <a:t>Each year, secondhand smoke contributes to about 300,000 respiratory infections in children younger than eighteen months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>
                <a:latin typeface="Calibri" pitchFamily="34" charset="0"/>
              </a:rPr>
              <a:t>Children who are exposed to secondhand smoke are more likely to develop allergies and asthma.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7" name="Picture 9" descr="Ch16pg415-SecondHand_se53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7" y="2590442"/>
            <a:ext cx="5737771" cy="32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54" y="927279"/>
            <a:ext cx="8728313" cy="5673404"/>
          </a:xfrm>
        </p:spPr>
      </p:pic>
    </p:spTree>
    <p:extLst>
      <p:ext uri="{BB962C8B-B14F-4D97-AF65-F5344CB8AC3E}">
        <p14:creationId xmlns:p14="http://schemas.microsoft.com/office/powerpoint/2010/main" val="2067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h16pg418-19-ChangesN1_se53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9" y="967704"/>
            <a:ext cx="9671752" cy="528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h16pg418-19-ChangesN2_se53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1327151"/>
            <a:ext cx="9914368" cy="481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75" y="3528811"/>
            <a:ext cx="2793642" cy="2793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Quitting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 most important factor in successfully quitting tobacco is a strong personal commitment.</a:t>
            </a:r>
          </a:p>
          <a:p>
            <a:r>
              <a:rPr lang="en-US" altLang="en-US" dirty="0"/>
              <a:t>There are many things you can do to help cope with withdrawal symptoms.</a:t>
            </a:r>
          </a:p>
          <a:p>
            <a:pPr lvl="1"/>
            <a:r>
              <a:rPr lang="en-US" dirty="0" smtClean="0"/>
              <a:t>Make a list of reasons why to quit. </a:t>
            </a:r>
          </a:p>
          <a:p>
            <a:pPr lvl="1"/>
            <a:r>
              <a:rPr lang="en-US" dirty="0" smtClean="0"/>
              <a:t>Throw away all tobacco products and anything that reminds your of tobacco. </a:t>
            </a:r>
          </a:p>
          <a:p>
            <a:pPr lvl="1"/>
            <a:r>
              <a:rPr lang="en-US" dirty="0" smtClean="0"/>
              <a:t>Do little things to change your daily routine. </a:t>
            </a:r>
          </a:p>
          <a:p>
            <a:pPr lvl="1"/>
            <a:r>
              <a:rPr lang="en-US" dirty="0" smtClean="0"/>
              <a:t>Tell your family and friends that you have quit. </a:t>
            </a:r>
          </a:p>
          <a:p>
            <a:pPr lvl="1"/>
            <a:r>
              <a:rPr lang="en-US" dirty="0" smtClean="0"/>
              <a:t>Avoid being around people who use tobacco. </a:t>
            </a:r>
          </a:p>
          <a:p>
            <a:pPr lvl="1"/>
            <a:r>
              <a:rPr lang="en-US" dirty="0" smtClean="0"/>
              <a:t>Put aside the money you save. </a:t>
            </a:r>
          </a:p>
          <a:p>
            <a:pPr lvl="1"/>
            <a:r>
              <a:rPr lang="en-US" dirty="0" smtClean="0"/>
              <a:t>Exercise or call a friend to take your mind off of smoking.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99704" y="1375535"/>
            <a:ext cx="6181859" cy="888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954831"/>
              </p:ext>
            </p:extLst>
          </p:nvPr>
        </p:nvGraphicFramePr>
        <p:xfrm>
          <a:off x="2464873" y="1205871"/>
          <a:ext cx="7211456" cy="5432448"/>
        </p:xfrm>
        <a:graphic>
          <a:graphicData uri="http://schemas.openxmlformats.org/drawingml/2006/table">
            <a:tbl>
              <a:tblPr/>
              <a:tblGrid>
                <a:gridCol w="1802864"/>
                <a:gridCol w="1802864"/>
                <a:gridCol w="1802864"/>
                <a:gridCol w="1802864"/>
              </a:tblGrid>
              <a:tr h="316711">
                <a:tc gridSpan="4">
                  <a:txBody>
                    <a:bodyPr/>
                    <a:lstStyle/>
                    <a:p>
                      <a:r>
                        <a:rPr lang="en-US" sz="1700" dirty="0"/>
                        <a:t>Tobacco Use* Among High School Students in 20145</a:t>
                      </a:r>
                    </a:p>
                  </a:txBody>
                  <a:tcPr marL="85674" marR="85674" marT="42837" marB="4283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717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Tobacco Product</a:t>
                      </a:r>
                    </a:p>
                  </a:txBody>
                  <a:tcPr marL="85674" marR="85674" marT="42837" marB="4283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Overall</a:t>
                      </a:r>
                    </a:p>
                  </a:txBody>
                  <a:tcPr marL="85674" marR="85674" marT="42837" marB="4283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Females</a:t>
                      </a:r>
                    </a:p>
                  </a:txBody>
                  <a:tcPr marL="85674" marR="85674" marT="42837" marB="4283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Males</a:t>
                      </a:r>
                    </a:p>
                  </a:txBody>
                  <a:tcPr marL="85674" marR="85674" marT="42837" marB="42837" anchor="ctr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FE"/>
                    </a:solidFill>
                  </a:tcPr>
                </a:tc>
              </a:tr>
              <a:tr h="554717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Any tobacco product†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24.6%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20.9%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28.3%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17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Electronic cigarettes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13.4%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11.9%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15.0%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1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</a:rPr>
                        <a:t>Hookahs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9.4%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9.8%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8.9%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1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Cigarettes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9.2%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7.9%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10.6%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1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effectLst/>
                        </a:rPr>
                        <a:t>Cigars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8.2%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5.5%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10.8%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17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Smokeless tobacco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5.5%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1.2%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9.9%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1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Snus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1.9%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0.8%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3.0%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B1"/>
                    </a:solidFill>
                  </a:tcPr>
                </a:tc>
              </a:tr>
              <a:tr h="316711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Pipes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1.5%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0.9%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2.1%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11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Bidis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0.9%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0.6%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1.2%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17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Dissolvable tobacco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0.6%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>
                          <a:effectLst/>
                        </a:rPr>
                        <a:t>0.4%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dirty="0">
                          <a:effectLst/>
                        </a:rPr>
                        <a:t>0.8%</a:t>
                      </a:r>
                    </a:p>
                  </a:txBody>
                  <a:tcPr marL="85674" marR="85674" marT="42837" marB="42837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64873" y="961783"/>
            <a:ext cx="7231130" cy="586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3718" y="1001236"/>
            <a:ext cx="76200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Tobacco Use Among High School Students in 2014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698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Watch this commercial. </a:t>
            </a:r>
          </a:p>
          <a:p>
            <a:r>
              <a:rPr lang="en-US" altLang="en-US" dirty="0"/>
              <a:t>https://www.youtube.com/watch?v=56b09ZyLaWk</a:t>
            </a:r>
          </a:p>
          <a:p>
            <a:r>
              <a:rPr lang="en-US" dirty="0" smtClean="0"/>
              <a:t>Who is the target audience and 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Advertising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tactic being used to sell the product. </a:t>
            </a:r>
          </a:p>
          <a:p>
            <a:pPr lvl="1"/>
            <a:r>
              <a:rPr lang="en-US" dirty="0" smtClean="0"/>
              <a:t>Humor </a:t>
            </a:r>
          </a:p>
          <a:p>
            <a:pPr lvl="1"/>
            <a:r>
              <a:rPr lang="en-US" dirty="0" smtClean="0"/>
              <a:t>Slogan and jingles</a:t>
            </a:r>
          </a:p>
          <a:p>
            <a:pPr lvl="1"/>
            <a:r>
              <a:rPr lang="en-US" dirty="0" smtClean="0"/>
              <a:t>Testimonials</a:t>
            </a:r>
          </a:p>
          <a:p>
            <a:pPr lvl="1"/>
            <a:r>
              <a:rPr lang="en-US" dirty="0" smtClean="0"/>
              <a:t>Attractive models</a:t>
            </a:r>
          </a:p>
          <a:p>
            <a:pPr lvl="1"/>
            <a:r>
              <a:rPr lang="en-US" dirty="0" smtClean="0"/>
              <a:t>Positive Images</a:t>
            </a:r>
          </a:p>
          <a:p>
            <a:pPr lvl="1"/>
            <a:r>
              <a:rPr lang="en-US" dirty="0" smtClean="0"/>
              <a:t>Bandwagon approach</a:t>
            </a:r>
          </a:p>
          <a:p>
            <a:pPr lvl="1"/>
            <a:r>
              <a:rPr lang="en-US" dirty="0" smtClean="0"/>
              <a:t>Appeal to the senses</a:t>
            </a:r>
          </a:p>
          <a:p>
            <a:pPr lvl="1"/>
            <a:r>
              <a:rPr lang="en-US" dirty="0" smtClean="0"/>
              <a:t>Price appeal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86" y="2674873"/>
            <a:ext cx="4690824" cy="3742901"/>
          </a:xfrm>
        </p:spPr>
      </p:pic>
    </p:spTree>
    <p:extLst>
      <p:ext uri="{BB962C8B-B14F-4D97-AF65-F5344CB8AC3E}">
        <p14:creationId xmlns:p14="http://schemas.microsoft.com/office/powerpoint/2010/main" val="139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Advertising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Identify the ad’s target audience.</a:t>
            </a:r>
          </a:p>
          <a:p>
            <a:pPr lvl="1"/>
            <a:r>
              <a:rPr lang="en-US" dirty="0"/>
              <a:t>In what setting does the add take place?</a:t>
            </a:r>
          </a:p>
          <a:p>
            <a:pPr lvl="1"/>
            <a:r>
              <a:rPr lang="en-US" dirty="0"/>
              <a:t>What are the characters in the as doing?</a:t>
            </a:r>
          </a:p>
          <a:p>
            <a:pPr lvl="1"/>
            <a:r>
              <a:rPr lang="en-US" dirty="0"/>
              <a:t>Where does the ad appear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Identify the ad’s message. </a:t>
            </a:r>
          </a:p>
          <a:p>
            <a:pPr lvl="1"/>
            <a:r>
              <a:rPr lang="en-US" dirty="0" smtClean="0"/>
              <a:t>What the ad wants you to believe about the product. Do you think it could be true?</a:t>
            </a:r>
          </a:p>
        </p:txBody>
      </p:sp>
      <p:pic>
        <p:nvPicPr>
          <p:cNvPr id="5" name="Picture 16" descr="http://upload.wikimedia.org/wikipedia/commons/thumb/d/de/Marlboro-Ferrari.jpg/400px-Marlboro-Ferra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48" y="2603500"/>
            <a:ext cx="376451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 in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Stimulants</a:t>
            </a:r>
            <a:r>
              <a:rPr lang="en-US" dirty="0"/>
              <a:t> are drugs that increase the activity of the nervous system. </a:t>
            </a:r>
          </a:p>
          <a:p>
            <a:endParaRPr lang="en-US" dirty="0"/>
          </a:p>
          <a:p>
            <a:r>
              <a:rPr lang="en-US" dirty="0"/>
              <a:t>Once in the blood, nicotine reaches the brain within seconds. </a:t>
            </a:r>
          </a:p>
          <a:p>
            <a:r>
              <a:rPr lang="en-US" dirty="0"/>
              <a:t>By mimicking neurotransmitters, nicotine affects breathing, movement, learning, mood and appetite.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S</a:t>
            </a:r>
            <a:r>
              <a:rPr lang="en-US" altLang="en-US" dirty="0" smtClean="0"/>
              <a:t>hort-term </a:t>
            </a:r>
            <a:r>
              <a:rPr lang="en-US" altLang="en-US" dirty="0"/>
              <a:t>effects of nicotine </a:t>
            </a:r>
            <a:r>
              <a:rPr lang="en-US" altLang="en-US" dirty="0" smtClean="0"/>
              <a:t>use…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ncreased </a:t>
            </a:r>
            <a:r>
              <a:rPr lang="en-US" altLang="en-US" dirty="0"/>
              <a:t>heart </a:t>
            </a:r>
            <a:r>
              <a:rPr lang="en-US" altLang="en-US" dirty="0" smtClean="0"/>
              <a:t>rate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ncreased </a:t>
            </a:r>
            <a:r>
              <a:rPr lang="en-US" altLang="en-US" dirty="0"/>
              <a:t>blood </a:t>
            </a:r>
            <a:r>
              <a:rPr lang="en-US" altLang="en-US" dirty="0" smtClean="0"/>
              <a:t>pressure</a:t>
            </a:r>
            <a:endParaRPr lang="en-US" altLang="en-US" dirty="0"/>
          </a:p>
          <a:p>
            <a:pPr lvl="1"/>
            <a:r>
              <a:rPr lang="en-US" altLang="en-US" dirty="0"/>
              <a:t>C</a:t>
            </a:r>
            <a:r>
              <a:rPr lang="en-US" altLang="en-US" dirty="0" smtClean="0"/>
              <a:t>hanges </a:t>
            </a:r>
            <a:r>
              <a:rPr lang="en-US" altLang="en-US" dirty="0"/>
              <a:t>in the brain that may lead to addiction.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516437"/>
            <a:ext cx="4319416" cy="18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Nicotine</a:t>
            </a:r>
            <a:endParaRPr lang="en-US" dirty="0"/>
          </a:p>
        </p:txBody>
      </p:sp>
      <p:pic>
        <p:nvPicPr>
          <p:cNvPr id="5" name="Picture 7" descr="Ch16pg407-FXNicotine_se5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4" y="2686318"/>
            <a:ext cx="3368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0767" y="4585470"/>
            <a:ext cx="41212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Respiratory System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• </a:t>
            </a:r>
            <a:r>
              <a:rPr lang="en-US" altLang="en-US" dirty="0"/>
              <a:t>Increases mucus production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• </a:t>
            </a:r>
            <a:r>
              <a:rPr lang="en-US" altLang="en-US" dirty="0"/>
              <a:t>Decreases muscle action in the lungs’ airways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• </a:t>
            </a:r>
            <a:r>
              <a:rPr lang="en-US" altLang="en-US" dirty="0"/>
              <a:t>Causes breathing to become more shallow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7800304" y="4982775"/>
            <a:ext cx="3417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rgbClr val="008000"/>
                </a:solidFill>
              </a:rPr>
              <a:t>Digestive System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Increases saliva production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Decreases the amount of insulin released from the pancreas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Increases bowel activity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7800304" y="3168233"/>
            <a:ext cx="3545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rgbClr val="008000"/>
                </a:solidFill>
              </a:rPr>
              <a:t>Cardiovascular System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Increases heart rate and the force of contractions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Increases blood pressure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Reduces blood flow to skin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Increases risk of </a:t>
            </a:r>
            <a:br>
              <a:rPr lang="en-US" altLang="en-US" sz="1600" dirty="0"/>
            </a:br>
            <a:r>
              <a:rPr lang="en-US" altLang="en-US" sz="1600" dirty="0"/>
              <a:t>blood clotting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800304" y="1352351"/>
            <a:ext cx="30952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rgbClr val="008000"/>
                </a:solidFill>
              </a:rPr>
              <a:t>Nervous System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Increases activity level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Mimics neurotransmitters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Decreases some reflex actions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• Activates the brain’s </a:t>
            </a:r>
            <a:br>
              <a:rPr lang="en-US" altLang="en-US" sz="1600" dirty="0"/>
            </a:br>
            <a:r>
              <a:rPr lang="en-US" altLang="en-US" sz="1600" dirty="0"/>
              <a:t>“reward pathway”</a:t>
            </a:r>
          </a:p>
        </p:txBody>
      </p:sp>
    </p:spTree>
    <p:extLst>
      <p:ext uri="{BB962C8B-B14F-4D97-AF65-F5344CB8AC3E}">
        <p14:creationId xmlns:p14="http://schemas.microsoft.com/office/powerpoint/2010/main" val="22388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 Addiction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going use of nicotine allows the body to develop tolerance to nicotine. </a:t>
            </a:r>
          </a:p>
          <a:p>
            <a:r>
              <a:rPr lang="en-US" dirty="0" smtClean="0"/>
              <a:t>As tolerance increases, nicotine addiction develops</a:t>
            </a:r>
          </a:p>
          <a:p>
            <a:r>
              <a:rPr lang="en-US" dirty="0" smtClean="0"/>
              <a:t>The time it takes to become addicted depends on several factors including genetics, frequency of use, and age.</a:t>
            </a:r>
          </a:p>
          <a:p>
            <a:r>
              <a:rPr lang="en-US" dirty="0" smtClean="0"/>
              <a:t>Studies show teens become addicted faster and more intensely than adults.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Psychological dependence </a:t>
            </a:r>
          </a:p>
          <a:p>
            <a:pPr lvl="1"/>
            <a:r>
              <a:rPr lang="en-US" dirty="0" smtClean="0"/>
              <a:t>Tobacco use may become a habit to use to cope with stressful situations. </a:t>
            </a:r>
          </a:p>
          <a:p>
            <a:pPr lvl="1"/>
            <a:r>
              <a:rPr lang="en-US" dirty="0" smtClean="0"/>
              <a:t>Tobacco may be associated with social situations.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12755</TotalTime>
  <Words>1032</Words>
  <Application>Microsoft Office PowerPoint</Application>
  <PresentationFormat>Widescreen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Tobacco</vt:lpstr>
      <vt:lpstr>PowerPoint Presentation</vt:lpstr>
      <vt:lpstr>PowerPoint Presentation</vt:lpstr>
      <vt:lpstr>Commercial </vt:lpstr>
      <vt:lpstr>Examining Advertising Tactics</vt:lpstr>
      <vt:lpstr>Examining Advertising Tactics</vt:lpstr>
      <vt:lpstr>Nicotine in the Body</vt:lpstr>
      <vt:lpstr>Effects of Nicotine</vt:lpstr>
      <vt:lpstr>Nicotine Addiction </vt:lpstr>
      <vt:lpstr>Symptoms of Nicotine Withdrawal</vt:lpstr>
      <vt:lpstr>Chemicals in Tobacco</vt:lpstr>
      <vt:lpstr>Chemicals In Tobacco</vt:lpstr>
      <vt:lpstr>Tar</vt:lpstr>
      <vt:lpstr>Chemicals in Smokeless Tobacco</vt:lpstr>
      <vt:lpstr>Chronic Obstructive Pulmonary Disease</vt:lpstr>
      <vt:lpstr>PowerPoint Presentation</vt:lpstr>
      <vt:lpstr>Cardiovascular Disease</vt:lpstr>
      <vt:lpstr>Cancers</vt:lpstr>
      <vt:lpstr>Dangers of Secondhand Smoke</vt:lpstr>
      <vt:lpstr>PowerPoint Presentation</vt:lpstr>
      <vt:lpstr>PowerPoint Presentation</vt:lpstr>
      <vt:lpstr>Tips for Quitting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</dc:title>
  <dc:creator>Emily Ward</dc:creator>
  <cp:lastModifiedBy>Daniels, Steven</cp:lastModifiedBy>
  <cp:revision>32</cp:revision>
  <dcterms:created xsi:type="dcterms:W3CDTF">2016-01-26T18:29:24Z</dcterms:created>
  <dcterms:modified xsi:type="dcterms:W3CDTF">2018-01-10T14:22:28Z</dcterms:modified>
</cp:coreProperties>
</file>