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48"/>
  </p:notesMasterIdLst>
  <p:sldIdLst>
    <p:sldId id="256" r:id="rId6"/>
    <p:sldId id="259" r:id="rId7"/>
    <p:sldId id="260" r:id="rId8"/>
    <p:sldId id="261" r:id="rId9"/>
    <p:sldId id="262" r:id="rId10"/>
    <p:sldId id="305" r:id="rId11"/>
    <p:sldId id="263" r:id="rId12"/>
    <p:sldId id="264" r:id="rId13"/>
    <p:sldId id="265" r:id="rId14"/>
    <p:sldId id="266" r:id="rId15"/>
    <p:sldId id="267" r:id="rId16"/>
    <p:sldId id="268" r:id="rId17"/>
    <p:sldId id="269" r:id="rId18"/>
    <p:sldId id="270" r:id="rId19"/>
    <p:sldId id="271" r:id="rId20"/>
    <p:sldId id="274"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 id="297" r:id="rId41"/>
    <p:sldId id="299" r:id="rId42"/>
    <p:sldId id="300" r:id="rId43"/>
    <p:sldId id="301" r:id="rId44"/>
    <p:sldId id="302" r:id="rId45"/>
    <p:sldId id="303"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a Mansoor"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2902" autoAdjust="0"/>
  </p:normalViewPr>
  <p:slideViewPr>
    <p:cSldViewPr snapToGrid="0">
      <p:cViewPr varScale="1">
        <p:scale>
          <a:sx n="53" d="100"/>
          <a:sy n="53" d="100"/>
        </p:scale>
        <p:origin x="12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F4EFE-C41B-406C-A475-6B33E6C047F0}" type="datetimeFigureOut">
              <a:rPr lang="en-US" smtClean="0"/>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53370-9AAB-42B2-992E-8ED7C43E622D}" type="slidenum">
              <a:rPr lang="en-US" smtClean="0"/>
              <a:t>‹#›</a:t>
            </a:fld>
            <a:endParaRPr lang="en-US"/>
          </a:p>
        </p:txBody>
      </p:sp>
    </p:spTree>
    <p:extLst>
      <p:ext uri="{BB962C8B-B14F-4D97-AF65-F5344CB8AC3E}">
        <p14:creationId xmlns:p14="http://schemas.microsoft.com/office/powerpoint/2010/main" val="105769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1</a:t>
            </a:fld>
            <a:endParaRPr lang="en-US"/>
          </a:p>
        </p:txBody>
      </p:sp>
    </p:spTree>
    <p:extLst>
      <p:ext uri="{BB962C8B-B14F-4D97-AF65-F5344CB8AC3E}">
        <p14:creationId xmlns:p14="http://schemas.microsoft.com/office/powerpoint/2010/main" val="1780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7EC49031-C035-4043-9C94-C47660649BC3}" type="slidenum">
              <a:rPr lang="en-US" altLang="en-US" smtClean="0">
                <a:solidFill>
                  <a:srgbClr val="000000"/>
                </a:solidFill>
              </a:rPr>
              <a:pPr/>
              <a:t>11</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xfrm>
            <a:off x="390525" y="685800"/>
            <a:ext cx="6229350" cy="3505200"/>
          </a:xfrm>
          <a:ln/>
        </p:spPr>
      </p:sp>
      <p:sp>
        <p:nvSpPr>
          <p:cNvPr id="23556" name="Rectangle 3"/>
          <p:cNvSpPr>
            <a:spLocks noGrp="1" noChangeArrowheads="1"/>
          </p:cNvSpPr>
          <p:nvPr>
            <p:ph type="body" idx="1"/>
          </p:nvPr>
        </p:nvSpPr>
        <p:spPr>
          <a:xfrm>
            <a:off x="935038" y="4419600"/>
            <a:ext cx="5140325" cy="4191000"/>
          </a:xfrm>
          <a:noFill/>
        </p:spPr>
        <p:txBody>
          <a:bodyPr/>
          <a:lstStyle/>
          <a:p>
            <a:pPr eaLnBrk="1" hangingPunct="1"/>
            <a:r>
              <a:rPr lang="en-US" altLang="en-US"/>
              <a:t>Unlike Chlamydia, Gonorrhea and Trichomoniasis, Syphilis is transmitted through physical contact.  Intercourse, or ejaculation, does not need to occur for transmission of the disease.</a:t>
            </a:r>
          </a:p>
          <a:p>
            <a:pPr eaLnBrk="1" hangingPunct="1"/>
            <a:endParaRPr lang="en-US" altLang="en-US"/>
          </a:p>
          <a:p>
            <a:pPr eaLnBrk="1" hangingPunct="1"/>
            <a:r>
              <a:rPr lang="en-US" altLang="en-US"/>
              <a:t>Highly contagious.</a:t>
            </a:r>
          </a:p>
          <a:p>
            <a:pPr eaLnBrk="1" hangingPunct="1"/>
            <a:endParaRPr lang="en-US" altLang="en-US"/>
          </a:p>
          <a:p>
            <a:pPr eaLnBrk="1" hangingPunct="1"/>
            <a:r>
              <a:rPr lang="en-US" altLang="en-US"/>
              <a:t>Incubation period from time of contact with an infected partner to first symptoms is typically 3 weeks.</a:t>
            </a:r>
          </a:p>
        </p:txBody>
      </p:sp>
    </p:spTree>
    <p:extLst>
      <p:ext uri="{BB962C8B-B14F-4D97-AF65-F5344CB8AC3E}">
        <p14:creationId xmlns:p14="http://schemas.microsoft.com/office/powerpoint/2010/main" val="177120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D3D9C29F-220E-45AB-9EF1-D8BBDCCE7615}" type="slidenum">
              <a:rPr lang="en-US" altLang="en-US" smtClean="0">
                <a:solidFill>
                  <a:srgbClr val="000000"/>
                </a:solidFill>
              </a:rPr>
              <a:pPr/>
              <a:t>12</a:t>
            </a:fld>
            <a:endParaRPr lang="en-US" altLang="en-US">
              <a:solidFill>
                <a:srgbClr val="000000"/>
              </a:solidFill>
            </a:endParaRPr>
          </a:p>
        </p:txBody>
      </p:sp>
      <p:sp>
        <p:nvSpPr>
          <p:cNvPr id="25603" name="Rectangle 2"/>
          <p:cNvSpPr>
            <a:spLocks noGrp="1" noRot="1" noChangeAspect="1" noChangeArrowheads="1" noTextEdit="1"/>
          </p:cNvSpPr>
          <p:nvPr>
            <p:ph type="sldImg"/>
          </p:nvPr>
        </p:nvSpPr>
        <p:spPr>
          <a:xfrm>
            <a:off x="390525" y="685800"/>
            <a:ext cx="6229350" cy="3505200"/>
          </a:xfrm>
          <a:ln/>
        </p:spPr>
      </p:sp>
      <p:sp>
        <p:nvSpPr>
          <p:cNvPr id="25604"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Most individuals are infected from a partner in the first stage of the disease.</a:t>
            </a:r>
          </a:p>
          <a:p>
            <a:pPr eaLnBrk="1" hangingPunct="1"/>
            <a:endParaRPr lang="en-US" altLang="en-US" dirty="0"/>
          </a:p>
          <a:p>
            <a:pPr eaLnBrk="1" hangingPunct="1"/>
            <a:r>
              <a:rPr lang="en-US" altLang="en-US" dirty="0"/>
              <a:t>Most people will get one chancre, multiple chancres </a:t>
            </a:r>
            <a:r>
              <a:rPr lang="en-US" altLang="en-US" u="sng" dirty="0"/>
              <a:t>are</a:t>
            </a:r>
            <a:r>
              <a:rPr lang="en-US" altLang="en-US" dirty="0"/>
              <a:t> possible.</a:t>
            </a:r>
          </a:p>
          <a:p>
            <a:pPr eaLnBrk="1" hangingPunct="1"/>
            <a:endParaRPr lang="en-US" altLang="en-US" dirty="0"/>
          </a:p>
          <a:p>
            <a:pPr eaLnBrk="1" hangingPunct="1"/>
            <a:r>
              <a:rPr lang="en-US" altLang="en-US" dirty="0"/>
              <a:t>Chancres can appear inside the vagina or on the cervix (as well as in the rectum) and would not be visible to the individual.</a:t>
            </a:r>
          </a:p>
          <a:p>
            <a:pPr eaLnBrk="1" hangingPunct="1"/>
            <a:endParaRPr lang="en-US" altLang="en-US" dirty="0"/>
          </a:p>
          <a:p>
            <a:pPr eaLnBrk="1" hangingPunct="1"/>
            <a:r>
              <a:rPr lang="en-US" altLang="en-US" dirty="0"/>
              <a:t>Testing for Syphilis – examining material from the chancre under a dark-field microscope or a blood test to detect Syphilis antibodies.</a:t>
            </a:r>
          </a:p>
          <a:p>
            <a:pPr eaLnBrk="1" hangingPunct="1"/>
            <a:endParaRPr lang="en-US" altLang="en-US" dirty="0"/>
          </a:p>
        </p:txBody>
      </p:sp>
    </p:spTree>
    <p:extLst>
      <p:ext uri="{BB962C8B-B14F-4D97-AF65-F5344CB8AC3E}">
        <p14:creationId xmlns:p14="http://schemas.microsoft.com/office/powerpoint/2010/main" val="208113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5C10B1BF-1BB3-475D-9040-6EE36A3B81CF}" type="slidenum">
              <a:rPr lang="en-US" altLang="en-US" smtClean="0">
                <a:solidFill>
                  <a:srgbClr val="000000"/>
                </a:solidFill>
              </a:rPr>
              <a:pPr/>
              <a:t>13</a:t>
            </a:fld>
            <a:endParaRPr lang="en-US" altLang="en-US">
              <a:solidFill>
                <a:srgbClr val="000000"/>
              </a:solidFill>
            </a:endParaRPr>
          </a:p>
        </p:txBody>
      </p:sp>
      <p:sp>
        <p:nvSpPr>
          <p:cNvPr id="27651" name="Rectangle 2"/>
          <p:cNvSpPr>
            <a:spLocks noGrp="1" noRot="1" noChangeAspect="1" noChangeArrowheads="1" noTextEdit="1"/>
          </p:cNvSpPr>
          <p:nvPr>
            <p:ph type="sldImg"/>
          </p:nvPr>
        </p:nvSpPr>
        <p:spPr>
          <a:xfrm>
            <a:off x="390525" y="685800"/>
            <a:ext cx="6229350" cy="3505200"/>
          </a:xfrm>
          <a:ln/>
        </p:spPr>
      </p:sp>
      <p:sp>
        <p:nvSpPr>
          <p:cNvPr id="27652" name="Rectangle 3"/>
          <p:cNvSpPr>
            <a:spLocks noGrp="1" noChangeArrowheads="1"/>
          </p:cNvSpPr>
          <p:nvPr>
            <p:ph type="body" idx="1"/>
          </p:nvPr>
        </p:nvSpPr>
        <p:spPr>
          <a:xfrm>
            <a:off x="935038" y="4419600"/>
            <a:ext cx="5140325" cy="4191000"/>
          </a:xfrm>
          <a:noFill/>
        </p:spPr>
        <p:txBody>
          <a:bodyPr/>
          <a:lstStyle/>
          <a:p>
            <a:pPr eaLnBrk="1" hangingPunct="1"/>
            <a:r>
              <a:rPr lang="en-US" altLang="en-US"/>
              <a:t>Primary stage syphilis chancres.</a:t>
            </a:r>
          </a:p>
        </p:txBody>
      </p:sp>
    </p:spTree>
    <p:extLst>
      <p:ext uri="{BB962C8B-B14F-4D97-AF65-F5344CB8AC3E}">
        <p14:creationId xmlns:p14="http://schemas.microsoft.com/office/powerpoint/2010/main" val="387745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E238BE6E-75EC-4360-AE8C-4777BA997317}" type="slidenum">
              <a:rPr lang="en-US" altLang="en-US" smtClean="0">
                <a:solidFill>
                  <a:srgbClr val="000000"/>
                </a:solidFill>
              </a:rPr>
              <a:pPr/>
              <a:t>14</a:t>
            </a:fld>
            <a:endParaRPr lang="en-US" altLang="en-US">
              <a:solidFill>
                <a:srgbClr val="000000"/>
              </a:solidFill>
            </a:endParaRPr>
          </a:p>
        </p:txBody>
      </p:sp>
      <p:sp>
        <p:nvSpPr>
          <p:cNvPr id="29699" name="Rectangle 2"/>
          <p:cNvSpPr>
            <a:spLocks noGrp="1" noRot="1" noChangeAspect="1" noChangeArrowheads="1" noTextEdit="1"/>
          </p:cNvSpPr>
          <p:nvPr>
            <p:ph type="sldImg"/>
          </p:nvPr>
        </p:nvSpPr>
        <p:spPr>
          <a:xfrm>
            <a:off x="390525" y="685800"/>
            <a:ext cx="6229350" cy="3505200"/>
          </a:xfrm>
          <a:ln/>
        </p:spPr>
      </p:sp>
      <p:sp>
        <p:nvSpPr>
          <p:cNvPr id="29700" name="Rectangle 3"/>
          <p:cNvSpPr>
            <a:spLocks noGrp="1" noChangeArrowheads="1"/>
          </p:cNvSpPr>
          <p:nvPr>
            <p:ph type="body" idx="1"/>
          </p:nvPr>
        </p:nvSpPr>
        <p:spPr>
          <a:xfrm>
            <a:off x="935038" y="4419600"/>
            <a:ext cx="5140325" cy="4191000"/>
          </a:xfrm>
          <a:noFill/>
        </p:spPr>
        <p:txBody>
          <a:bodyPr/>
          <a:lstStyle/>
          <a:p>
            <a:pPr eaLnBrk="1" hangingPunct="1"/>
            <a:r>
              <a:rPr lang="en-US" altLang="en-US"/>
              <a:t>Syphilis chancre.</a:t>
            </a:r>
          </a:p>
        </p:txBody>
      </p:sp>
    </p:spTree>
    <p:extLst>
      <p:ext uri="{BB962C8B-B14F-4D97-AF65-F5344CB8AC3E}">
        <p14:creationId xmlns:p14="http://schemas.microsoft.com/office/powerpoint/2010/main" val="66474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9F4E347B-D76F-41F4-9ABE-C2D41B09294F}" type="slidenum">
              <a:rPr lang="en-US" altLang="en-US" smtClean="0">
                <a:solidFill>
                  <a:srgbClr val="000000"/>
                </a:solidFill>
              </a:rPr>
              <a:pPr/>
              <a:t>15</a:t>
            </a:fld>
            <a:endParaRPr lang="en-US" altLang="en-US">
              <a:solidFill>
                <a:srgbClr val="000000"/>
              </a:solidFill>
            </a:endParaRPr>
          </a:p>
        </p:txBody>
      </p:sp>
      <p:sp>
        <p:nvSpPr>
          <p:cNvPr id="31747" name="Rectangle 2"/>
          <p:cNvSpPr>
            <a:spLocks noGrp="1" noRot="1" noChangeAspect="1" noChangeArrowheads="1" noTextEdit="1"/>
          </p:cNvSpPr>
          <p:nvPr>
            <p:ph type="sldImg"/>
          </p:nvPr>
        </p:nvSpPr>
        <p:spPr>
          <a:xfrm>
            <a:off x="390525" y="685800"/>
            <a:ext cx="6229350" cy="3505200"/>
          </a:xfrm>
          <a:ln/>
        </p:spPr>
      </p:sp>
      <p:sp>
        <p:nvSpPr>
          <p:cNvPr id="31748"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The possibility exists for transmission in this stage as well, if an individual comes in contact with the exposed rash.</a:t>
            </a:r>
          </a:p>
          <a:p>
            <a:pPr eaLnBrk="1" hangingPunct="1"/>
            <a:r>
              <a:rPr lang="en-US" altLang="en-US" dirty="0"/>
              <a:t>The rash will also resolve with in 6 weeks to 12 months if left untreated.  Untreated secondary syphilis will progress to latent and tertiary syphilis.</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Secondary syphilitic rash.  Most common presentation (hands and feet).</a:t>
            </a:r>
          </a:p>
          <a:p>
            <a:pPr eaLnBrk="1" hangingPunct="1"/>
            <a:endParaRPr lang="en-US" altLang="en-US" dirty="0"/>
          </a:p>
        </p:txBody>
      </p:sp>
    </p:spTree>
    <p:extLst>
      <p:ext uri="{BB962C8B-B14F-4D97-AF65-F5344CB8AC3E}">
        <p14:creationId xmlns:p14="http://schemas.microsoft.com/office/powerpoint/2010/main" val="153981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7C3FF44B-0CDD-40F6-B78F-CDFF02C4593D}" type="slidenum">
              <a:rPr lang="en-US" altLang="en-US" smtClean="0">
                <a:solidFill>
                  <a:srgbClr val="000000"/>
                </a:solidFill>
              </a:rPr>
              <a:pPr/>
              <a:t>16</a:t>
            </a:fld>
            <a:endParaRPr lang="en-US" altLang="en-US">
              <a:solidFill>
                <a:srgbClr val="000000"/>
              </a:solidFill>
            </a:endParaRPr>
          </a:p>
        </p:txBody>
      </p:sp>
      <p:sp>
        <p:nvSpPr>
          <p:cNvPr id="37891" name="Rectangle 2"/>
          <p:cNvSpPr>
            <a:spLocks noGrp="1" noRot="1" noChangeAspect="1" noChangeArrowheads="1" noTextEdit="1"/>
          </p:cNvSpPr>
          <p:nvPr>
            <p:ph type="sldImg"/>
          </p:nvPr>
        </p:nvSpPr>
        <p:spPr>
          <a:xfrm>
            <a:off x="390525" y="685800"/>
            <a:ext cx="6229350" cy="3505200"/>
          </a:xfrm>
          <a:ln/>
        </p:spPr>
      </p:sp>
      <p:sp>
        <p:nvSpPr>
          <p:cNvPr id="37892" name="Rectangle 3"/>
          <p:cNvSpPr>
            <a:spLocks noGrp="1" noChangeArrowheads="1"/>
          </p:cNvSpPr>
          <p:nvPr>
            <p:ph type="body" idx="1"/>
          </p:nvPr>
        </p:nvSpPr>
        <p:spPr>
          <a:xfrm>
            <a:off x="935038" y="4419600"/>
            <a:ext cx="5140325" cy="4191000"/>
          </a:xfrm>
          <a:noFill/>
        </p:spPr>
        <p:txBody>
          <a:bodyPr/>
          <a:lstStyle/>
          <a:p>
            <a:pPr eaLnBrk="1" hangingPunct="1"/>
            <a:r>
              <a:rPr lang="en-US" altLang="en-US"/>
              <a:t>It takes many years to develop tertiary syphilis and its complications.  The complications may not be reversible.  </a:t>
            </a:r>
          </a:p>
          <a:p>
            <a:pPr eaLnBrk="1" hangingPunct="1"/>
            <a:endParaRPr lang="en-US" altLang="en-US"/>
          </a:p>
          <a:p>
            <a:pPr eaLnBrk="1" hangingPunct="1"/>
            <a:r>
              <a:rPr lang="en-US" altLang="en-US"/>
              <a:t>It is common for tertiary syphilis to produce lesions on the aorta and in the spine and brain.  “Gummas” is the term used to describe growths from syphilis in the bone and skin.</a:t>
            </a:r>
          </a:p>
          <a:p>
            <a:pPr eaLnBrk="1" hangingPunct="1"/>
            <a:endParaRPr lang="en-US" altLang="en-US"/>
          </a:p>
          <a:p>
            <a:pPr eaLnBrk="1" hangingPunct="1"/>
            <a:r>
              <a:rPr lang="en-US" altLang="en-US"/>
              <a:t>Note that before there was a cure for Syphilis, most individuals went “insane” or “mad” before death.  One notable individual was Al Capone (gangster, 1920’s).</a:t>
            </a:r>
          </a:p>
          <a:p>
            <a:pPr eaLnBrk="1" hangingPunct="1"/>
            <a:endParaRPr lang="en-US" altLang="en-US"/>
          </a:p>
        </p:txBody>
      </p:sp>
    </p:spTree>
    <p:extLst>
      <p:ext uri="{BB962C8B-B14F-4D97-AF65-F5344CB8AC3E}">
        <p14:creationId xmlns:p14="http://schemas.microsoft.com/office/powerpoint/2010/main" val="122441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110D1E6E-79B0-49E2-BE78-67EEE459CAD1}" type="slidenum">
              <a:rPr lang="en-US" altLang="en-US" smtClean="0">
                <a:solidFill>
                  <a:srgbClr val="000000"/>
                </a:solidFill>
              </a:rPr>
              <a:pPr/>
              <a:t>17</a:t>
            </a:fld>
            <a:endParaRPr lang="en-US" altLang="en-US">
              <a:solidFill>
                <a:srgbClr val="000000"/>
              </a:solidFill>
            </a:endParaRPr>
          </a:p>
        </p:txBody>
      </p:sp>
      <p:sp>
        <p:nvSpPr>
          <p:cNvPr id="40963" name="Rectangle 2"/>
          <p:cNvSpPr>
            <a:spLocks noGrp="1" noRot="1" noChangeAspect="1" noChangeArrowheads="1" noTextEdit="1"/>
          </p:cNvSpPr>
          <p:nvPr>
            <p:ph type="sldImg"/>
          </p:nvPr>
        </p:nvSpPr>
        <p:spPr>
          <a:xfrm>
            <a:off x="390525" y="685800"/>
            <a:ext cx="6229350" cy="3505200"/>
          </a:xfrm>
          <a:ln/>
        </p:spPr>
      </p:sp>
      <p:sp>
        <p:nvSpPr>
          <p:cNvPr id="40964"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Syphilis – less than one  year – one intramuscular injection of penicillin</a:t>
            </a:r>
          </a:p>
          <a:p>
            <a:pPr eaLnBrk="1" hangingPunct="1"/>
            <a:endParaRPr lang="en-US" altLang="en-US" dirty="0"/>
          </a:p>
          <a:p>
            <a:pPr eaLnBrk="1" hangingPunct="1"/>
            <a:r>
              <a:rPr lang="en-US" altLang="en-US" dirty="0"/>
              <a:t>Syphilis – more than a year – multiple doses required for treatment</a:t>
            </a:r>
          </a:p>
          <a:p>
            <a:pPr eaLnBrk="1" hangingPunct="1"/>
            <a:endParaRPr lang="en-US" altLang="en-US" dirty="0"/>
          </a:p>
          <a:p>
            <a:pPr eaLnBrk="1" hangingPunct="1"/>
            <a:r>
              <a:rPr lang="en-US" altLang="en-US" dirty="0"/>
              <a:t>It is common for syphilis patients to be tested at 3 months and 6 months post treatment to insure they are clear of the disease.</a:t>
            </a:r>
          </a:p>
          <a:p>
            <a:pPr eaLnBrk="1" hangingPunct="1"/>
            <a:endParaRPr lang="en-US" altLang="en-US" dirty="0"/>
          </a:p>
        </p:txBody>
      </p:sp>
    </p:spTree>
    <p:extLst>
      <p:ext uri="{BB962C8B-B14F-4D97-AF65-F5344CB8AC3E}">
        <p14:creationId xmlns:p14="http://schemas.microsoft.com/office/powerpoint/2010/main" val="421210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18</a:t>
            </a:fld>
            <a:endParaRPr lang="en-US"/>
          </a:p>
        </p:txBody>
      </p:sp>
    </p:spTree>
    <p:extLst>
      <p:ext uri="{BB962C8B-B14F-4D97-AF65-F5344CB8AC3E}">
        <p14:creationId xmlns:p14="http://schemas.microsoft.com/office/powerpoint/2010/main" val="660251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19</a:t>
            </a:fld>
            <a:endParaRPr lang="en-US"/>
          </a:p>
        </p:txBody>
      </p:sp>
    </p:spTree>
    <p:extLst>
      <p:ext uri="{BB962C8B-B14F-4D97-AF65-F5344CB8AC3E}">
        <p14:creationId xmlns:p14="http://schemas.microsoft.com/office/powerpoint/2010/main" val="268135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C494AC96-A670-4825-B7D2-716D1CE3AD91}" type="slidenum">
              <a:rPr lang="en-US" altLang="en-US" smtClean="0">
                <a:solidFill>
                  <a:srgbClr val="000000"/>
                </a:solidFill>
              </a:rPr>
              <a:pPr/>
              <a:t>22</a:t>
            </a:fld>
            <a:endParaRPr lang="en-US" altLang="en-US">
              <a:solidFill>
                <a:srgbClr val="000000"/>
              </a:solidFill>
            </a:endParaRPr>
          </a:p>
        </p:txBody>
      </p:sp>
      <p:sp>
        <p:nvSpPr>
          <p:cNvPr id="47107" name="Rectangle 2"/>
          <p:cNvSpPr>
            <a:spLocks noGrp="1" noRot="1" noChangeAspect="1" noChangeArrowheads="1" noTextEdit="1"/>
          </p:cNvSpPr>
          <p:nvPr>
            <p:ph type="sldImg"/>
          </p:nvPr>
        </p:nvSpPr>
        <p:spPr>
          <a:xfrm>
            <a:off x="363538" y="685800"/>
            <a:ext cx="6230937" cy="3505200"/>
          </a:xfrm>
          <a:ln/>
        </p:spPr>
      </p:sp>
      <p:sp>
        <p:nvSpPr>
          <p:cNvPr id="47108"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It is possible to be infected with more than one strain of HPV.  </a:t>
            </a:r>
          </a:p>
          <a:p>
            <a:pPr eaLnBrk="1" hangingPunct="1"/>
            <a:endParaRPr lang="en-US" altLang="en-US" dirty="0"/>
          </a:p>
          <a:p>
            <a:pPr eaLnBrk="1" hangingPunct="1"/>
            <a:r>
              <a:rPr lang="en-US" altLang="en-US" dirty="0"/>
              <a:t>Can be transmitted even with out visible warts on the skin.</a:t>
            </a:r>
          </a:p>
        </p:txBody>
      </p:sp>
    </p:spTree>
    <p:extLst>
      <p:ext uri="{BB962C8B-B14F-4D97-AF65-F5344CB8AC3E}">
        <p14:creationId xmlns:p14="http://schemas.microsoft.com/office/powerpoint/2010/main" val="342504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D62589DD-687D-463E-86BD-8F48F8343AC9}" type="slidenum">
              <a:rPr lang="en-US" altLang="en-US" smtClean="0">
                <a:solidFill>
                  <a:srgbClr val="000000"/>
                </a:solidFill>
              </a:rPr>
              <a:pPr/>
              <a:t>2</a:t>
            </a:fld>
            <a:endParaRPr lang="en-US" altLang="en-US">
              <a:solidFill>
                <a:srgbClr val="000000"/>
              </a:solidFill>
            </a:endParaRPr>
          </a:p>
        </p:txBody>
      </p:sp>
      <p:sp>
        <p:nvSpPr>
          <p:cNvPr id="8195" name="Rectangle 2"/>
          <p:cNvSpPr>
            <a:spLocks noGrp="1" noRot="1" noChangeAspect="1" noChangeArrowheads="1" noTextEdit="1"/>
          </p:cNvSpPr>
          <p:nvPr>
            <p:ph type="sldImg"/>
          </p:nvPr>
        </p:nvSpPr>
        <p:spPr>
          <a:xfrm>
            <a:off x="390525" y="685800"/>
            <a:ext cx="6229350" cy="3505200"/>
          </a:xfrm>
          <a:ln/>
        </p:spPr>
      </p:sp>
      <p:sp>
        <p:nvSpPr>
          <p:cNvPr id="8196" name="Rectangle 3"/>
          <p:cNvSpPr>
            <a:spLocks noGrp="1" noChangeArrowheads="1"/>
          </p:cNvSpPr>
          <p:nvPr>
            <p:ph type="body" idx="1"/>
          </p:nvPr>
        </p:nvSpPr>
        <p:spPr>
          <a:xfrm>
            <a:off x="935038" y="4419600"/>
            <a:ext cx="5140325" cy="4191000"/>
          </a:xfrm>
          <a:noFill/>
        </p:spPr>
        <p:txBody>
          <a:bodyPr/>
          <a:lstStyle/>
          <a:p>
            <a:pPr eaLnBrk="1" hangingPunct="1"/>
            <a:endParaRPr lang="en-US" altLang="en-US" dirty="0"/>
          </a:p>
        </p:txBody>
      </p:sp>
    </p:spTree>
    <p:extLst>
      <p:ext uri="{BB962C8B-B14F-4D97-AF65-F5344CB8AC3E}">
        <p14:creationId xmlns:p14="http://schemas.microsoft.com/office/powerpoint/2010/main" val="48667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817AA36D-0073-4A2A-87A4-4B67D07A475C}" type="slidenum">
              <a:rPr lang="en-US" altLang="en-US" smtClean="0">
                <a:solidFill>
                  <a:srgbClr val="000000"/>
                </a:solidFill>
              </a:rPr>
              <a:pPr/>
              <a:t>23</a:t>
            </a:fld>
            <a:endParaRPr lang="en-US" altLang="en-US">
              <a:solidFill>
                <a:srgbClr val="000000"/>
              </a:solidFill>
            </a:endParaRPr>
          </a:p>
        </p:txBody>
      </p:sp>
      <p:sp>
        <p:nvSpPr>
          <p:cNvPr id="49155" name="Rectangle 2"/>
          <p:cNvSpPr>
            <a:spLocks noGrp="1" noRot="1" noChangeAspect="1" noChangeArrowheads="1" noTextEdit="1"/>
          </p:cNvSpPr>
          <p:nvPr>
            <p:ph type="sldImg"/>
          </p:nvPr>
        </p:nvSpPr>
        <p:spPr>
          <a:xfrm>
            <a:off x="390525" y="685800"/>
            <a:ext cx="6229350" cy="3505200"/>
          </a:xfrm>
          <a:ln/>
        </p:spPr>
      </p:sp>
      <p:sp>
        <p:nvSpPr>
          <p:cNvPr id="49156" name="Rectangle 3"/>
          <p:cNvSpPr>
            <a:spLocks noGrp="1" noChangeArrowheads="1"/>
          </p:cNvSpPr>
          <p:nvPr>
            <p:ph type="body" idx="1"/>
          </p:nvPr>
        </p:nvSpPr>
        <p:spPr>
          <a:xfrm>
            <a:off x="935038" y="4419600"/>
            <a:ext cx="5140325" cy="4191000"/>
          </a:xfrm>
          <a:noFill/>
        </p:spPr>
        <p:txBody>
          <a:bodyPr/>
          <a:lstStyle/>
          <a:p>
            <a:pPr eaLnBrk="1" hangingPunct="1"/>
            <a:r>
              <a:rPr lang="en-US" altLang="en-US"/>
              <a:t>Genital HPV/Warts tend to be small, multiple and flesh colored.  They can be very difficult to find.  </a:t>
            </a:r>
          </a:p>
        </p:txBody>
      </p:sp>
    </p:spTree>
    <p:extLst>
      <p:ext uri="{BB962C8B-B14F-4D97-AF65-F5344CB8AC3E}">
        <p14:creationId xmlns:p14="http://schemas.microsoft.com/office/powerpoint/2010/main" val="1320321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870A8FCB-CD43-4088-91FE-5F051FC2B11B}" type="slidenum">
              <a:rPr lang="en-US" altLang="en-US" smtClean="0">
                <a:solidFill>
                  <a:srgbClr val="000000"/>
                </a:solidFill>
              </a:rPr>
              <a:pPr/>
              <a:t>24</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xfrm>
            <a:off x="390525" y="685800"/>
            <a:ext cx="6229350" cy="3505200"/>
          </a:xfrm>
          <a:ln/>
        </p:spPr>
      </p:sp>
      <p:sp>
        <p:nvSpPr>
          <p:cNvPr id="53252"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More typical cases seen in clinics or physicians offices.  </a:t>
            </a:r>
          </a:p>
          <a:p>
            <a:pPr eaLnBrk="1" hangingPunct="1"/>
            <a:endParaRPr lang="en-US" altLang="en-US" dirty="0"/>
          </a:p>
          <a:p>
            <a:pPr eaLnBrk="1" hangingPunct="1"/>
            <a:r>
              <a:rPr lang="en-US" altLang="en-US" dirty="0"/>
              <a:t>Note the female may have been treated for warts prior to this and this is a recurrence of her initial infection. </a:t>
            </a:r>
          </a:p>
          <a:p>
            <a:pPr eaLnBrk="1" hangingPunct="1"/>
            <a:r>
              <a:rPr lang="en-US" altLang="en-US" dirty="0"/>
              <a:t>25% of individuals with visible Genital Warts will have a recurrence within 3 months of treatment.</a:t>
            </a:r>
          </a:p>
        </p:txBody>
      </p:sp>
    </p:spTree>
    <p:extLst>
      <p:ext uri="{BB962C8B-B14F-4D97-AF65-F5344CB8AC3E}">
        <p14:creationId xmlns:p14="http://schemas.microsoft.com/office/powerpoint/2010/main" val="71733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DBCC6BAE-13BC-40AE-8BF9-4CFE0EF7B858}" type="slidenum">
              <a:rPr lang="en-US" altLang="en-US" smtClean="0">
                <a:solidFill>
                  <a:srgbClr val="000000"/>
                </a:solidFill>
              </a:rPr>
              <a:pPr/>
              <a:t>25</a:t>
            </a:fld>
            <a:endParaRPr lang="en-US" altLang="en-US">
              <a:solidFill>
                <a:srgbClr val="000000"/>
              </a:solidFill>
            </a:endParaRPr>
          </a:p>
        </p:txBody>
      </p:sp>
      <p:sp>
        <p:nvSpPr>
          <p:cNvPr id="55299" name="Rectangle 2"/>
          <p:cNvSpPr>
            <a:spLocks noGrp="1" noRot="1" noChangeAspect="1" noChangeArrowheads="1" noTextEdit="1"/>
          </p:cNvSpPr>
          <p:nvPr>
            <p:ph type="sldImg"/>
          </p:nvPr>
        </p:nvSpPr>
        <p:spPr>
          <a:xfrm>
            <a:off x="390525" y="685800"/>
            <a:ext cx="6229350" cy="3505200"/>
          </a:xfrm>
          <a:ln/>
        </p:spPr>
      </p:sp>
      <p:sp>
        <p:nvSpPr>
          <p:cNvPr id="55300" name="Rectangle 3"/>
          <p:cNvSpPr>
            <a:spLocks noGrp="1" noChangeArrowheads="1"/>
          </p:cNvSpPr>
          <p:nvPr>
            <p:ph type="body" idx="1"/>
          </p:nvPr>
        </p:nvSpPr>
        <p:spPr>
          <a:xfrm>
            <a:off x="935038" y="4419600"/>
            <a:ext cx="5140325" cy="4191000"/>
          </a:xfrm>
          <a:noFill/>
        </p:spPr>
        <p:txBody>
          <a:bodyPr/>
          <a:lstStyle/>
          <a:p>
            <a:pPr eaLnBrk="1" hangingPunct="1"/>
            <a:r>
              <a:rPr lang="en-US" altLang="en-US"/>
              <a:t>While the first picture looks like the warts are large, in reality they are small and would be very difficult to find without seeing a physician.  If she were to have intercourse with a male partner he would likely NOT feel them.</a:t>
            </a:r>
          </a:p>
        </p:txBody>
      </p:sp>
    </p:spTree>
    <p:extLst>
      <p:ext uri="{BB962C8B-B14F-4D97-AF65-F5344CB8AC3E}">
        <p14:creationId xmlns:p14="http://schemas.microsoft.com/office/powerpoint/2010/main" val="671040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8C83138A-6FA6-4E5D-9FD4-8B4B4335ECD7}" type="slidenum">
              <a:rPr lang="en-US" altLang="en-US" smtClean="0">
                <a:solidFill>
                  <a:srgbClr val="000000"/>
                </a:solidFill>
              </a:rPr>
              <a:pPr/>
              <a:t>26</a:t>
            </a:fld>
            <a:endParaRPr lang="en-US" altLang="en-US">
              <a:solidFill>
                <a:srgbClr val="000000"/>
              </a:solidFill>
            </a:endParaRPr>
          </a:p>
        </p:txBody>
      </p:sp>
      <p:sp>
        <p:nvSpPr>
          <p:cNvPr id="57347" name="Rectangle 2"/>
          <p:cNvSpPr>
            <a:spLocks noGrp="1" noRot="1" noChangeAspect="1" noChangeArrowheads="1" noTextEdit="1"/>
          </p:cNvSpPr>
          <p:nvPr>
            <p:ph type="sldImg"/>
          </p:nvPr>
        </p:nvSpPr>
        <p:spPr>
          <a:xfrm>
            <a:off x="390525" y="685800"/>
            <a:ext cx="6229350" cy="3505200"/>
          </a:xfrm>
          <a:ln/>
        </p:spPr>
      </p:sp>
      <p:sp>
        <p:nvSpPr>
          <p:cNvPr id="57348" name="Rectangle 3"/>
          <p:cNvSpPr>
            <a:spLocks noGrp="1" noChangeArrowheads="1"/>
          </p:cNvSpPr>
          <p:nvPr>
            <p:ph type="body" idx="1"/>
          </p:nvPr>
        </p:nvSpPr>
        <p:spPr>
          <a:xfrm>
            <a:off x="935038" y="4419600"/>
            <a:ext cx="5140325" cy="4191000"/>
          </a:xfrm>
          <a:noFill/>
        </p:spPr>
        <p:txBody>
          <a:bodyPr/>
          <a:lstStyle/>
          <a:p>
            <a:pPr eaLnBrk="1" hangingPunct="1"/>
            <a:r>
              <a:rPr lang="en-US" altLang="en-US"/>
              <a:t>The vaccination is something for all young women to talk to their physician about.  It can be expensive in a doctor’s office if insurance does not cover it.  It is available at the MCHD for a reduced charge.</a:t>
            </a:r>
          </a:p>
          <a:p>
            <a:pPr eaLnBrk="1" hangingPunct="1"/>
            <a:endParaRPr lang="en-US" altLang="en-US"/>
          </a:p>
          <a:p>
            <a:pPr eaLnBrk="1" hangingPunct="1"/>
            <a:r>
              <a:rPr lang="en-US" altLang="en-US"/>
              <a:t>Gardasil is now approved in men/boys 9-26 and recommended, </a:t>
            </a:r>
            <a:r>
              <a:rPr lang="en-US" altLang="en-US" u="sng"/>
              <a:t>not</a:t>
            </a:r>
            <a:r>
              <a:rPr lang="en-US" altLang="en-US"/>
              <a:t> required.</a:t>
            </a:r>
          </a:p>
          <a:p>
            <a:pPr eaLnBrk="1" hangingPunct="1"/>
            <a:endParaRPr lang="en-US" altLang="en-US"/>
          </a:p>
          <a:p>
            <a:pPr eaLnBrk="1" hangingPunct="1"/>
            <a:r>
              <a:rPr lang="en-US" altLang="en-US"/>
              <a:t>HPV is correlated with anal cancer and penile cancer as well.  (Strain number 6, 11)  </a:t>
            </a:r>
          </a:p>
        </p:txBody>
      </p:sp>
    </p:spTree>
    <p:extLst>
      <p:ext uri="{BB962C8B-B14F-4D97-AF65-F5344CB8AC3E}">
        <p14:creationId xmlns:p14="http://schemas.microsoft.com/office/powerpoint/2010/main" val="1816766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27</a:t>
            </a:fld>
            <a:endParaRPr lang="en-US"/>
          </a:p>
        </p:txBody>
      </p:sp>
    </p:spTree>
    <p:extLst>
      <p:ext uri="{BB962C8B-B14F-4D97-AF65-F5344CB8AC3E}">
        <p14:creationId xmlns:p14="http://schemas.microsoft.com/office/powerpoint/2010/main" val="408591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78BFA88C-E124-4760-939A-FC99F605801B}" type="slidenum">
              <a:rPr lang="en-US" altLang="en-US" smtClean="0">
                <a:solidFill>
                  <a:srgbClr val="000000"/>
                </a:solidFill>
              </a:rPr>
              <a:pPr/>
              <a:t>28</a:t>
            </a:fld>
            <a:endParaRPr lang="en-US" altLang="en-US">
              <a:solidFill>
                <a:srgbClr val="000000"/>
              </a:solidFill>
            </a:endParaRPr>
          </a:p>
        </p:txBody>
      </p:sp>
      <p:sp>
        <p:nvSpPr>
          <p:cNvPr id="60419" name="Rectangle 2"/>
          <p:cNvSpPr>
            <a:spLocks noGrp="1" noRot="1" noChangeAspect="1" noChangeArrowheads="1" noTextEdit="1"/>
          </p:cNvSpPr>
          <p:nvPr>
            <p:ph type="sldImg"/>
          </p:nvPr>
        </p:nvSpPr>
        <p:spPr>
          <a:xfrm>
            <a:off x="390525" y="685800"/>
            <a:ext cx="6229350" cy="3505200"/>
          </a:xfrm>
          <a:ln/>
        </p:spPr>
      </p:sp>
      <p:sp>
        <p:nvSpPr>
          <p:cNvPr id="60420"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Most cases (90%) of HPV infections go away within 2 years.</a:t>
            </a:r>
          </a:p>
          <a:p>
            <a:pPr eaLnBrk="1" hangingPunct="1"/>
            <a:endParaRPr lang="en-US" altLang="en-US" dirty="0"/>
          </a:p>
          <a:p>
            <a:pPr eaLnBrk="1" hangingPunct="1"/>
            <a:r>
              <a:rPr lang="en-US" altLang="en-US" dirty="0"/>
              <a:t>Treatment is outpatient and can take several applications depending on the severity of the wart growths.  </a:t>
            </a:r>
          </a:p>
          <a:p>
            <a:pPr eaLnBrk="1" hangingPunct="1"/>
            <a:endParaRPr lang="en-US" altLang="en-US" dirty="0"/>
          </a:p>
          <a:p>
            <a:pPr eaLnBrk="1" hangingPunct="1"/>
            <a:r>
              <a:rPr lang="en-US" altLang="en-US" dirty="0"/>
              <a:t>Prescription medications are now available for in home treatment of warts.  (</a:t>
            </a:r>
            <a:r>
              <a:rPr lang="en-US" altLang="en-US" dirty="0" err="1"/>
              <a:t>Aldara</a:t>
            </a:r>
            <a:r>
              <a:rPr lang="en-US" altLang="en-US" dirty="0"/>
              <a:t>)</a:t>
            </a:r>
          </a:p>
        </p:txBody>
      </p:sp>
    </p:spTree>
    <p:extLst>
      <p:ext uri="{BB962C8B-B14F-4D97-AF65-F5344CB8AC3E}">
        <p14:creationId xmlns:p14="http://schemas.microsoft.com/office/powerpoint/2010/main" val="3541412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EA92FDAD-BD97-4589-B5A0-34C6DA6AC613}" type="slidenum">
              <a:rPr lang="en-US" altLang="en-US" smtClean="0">
                <a:solidFill>
                  <a:srgbClr val="000000"/>
                </a:solidFill>
              </a:rPr>
              <a:pPr/>
              <a:t>29</a:t>
            </a:fld>
            <a:endParaRPr lang="en-US" altLang="en-US">
              <a:solidFill>
                <a:srgbClr val="000000"/>
              </a:solidFill>
            </a:endParaRPr>
          </a:p>
        </p:txBody>
      </p:sp>
      <p:sp>
        <p:nvSpPr>
          <p:cNvPr id="62467" name="Rectangle 2"/>
          <p:cNvSpPr>
            <a:spLocks noGrp="1" noRot="1" noChangeAspect="1" noChangeArrowheads="1" noTextEdit="1"/>
          </p:cNvSpPr>
          <p:nvPr>
            <p:ph type="sldImg"/>
          </p:nvPr>
        </p:nvSpPr>
        <p:spPr>
          <a:xfrm>
            <a:off x="390525" y="685800"/>
            <a:ext cx="6229350" cy="3505200"/>
          </a:xfrm>
          <a:ln/>
        </p:spPr>
      </p:sp>
      <p:sp>
        <p:nvSpPr>
          <p:cNvPr id="62468"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Highly contagious, with or without symptoms.</a:t>
            </a:r>
          </a:p>
          <a:p>
            <a:pPr eaLnBrk="1" hangingPunct="1"/>
            <a:endParaRPr lang="en-US" altLang="en-US" dirty="0"/>
          </a:p>
          <a:p>
            <a:pPr eaLnBrk="1" hangingPunct="1"/>
            <a:r>
              <a:rPr lang="en-US" altLang="en-US" dirty="0"/>
              <a:t>Most individuals do not know they are infected.</a:t>
            </a:r>
          </a:p>
          <a:p>
            <a:pPr eaLnBrk="1" hangingPunct="1"/>
            <a:endParaRPr lang="en-US" altLang="en-US" dirty="0"/>
          </a:p>
          <a:p>
            <a:pPr eaLnBrk="1" hangingPunct="1"/>
            <a:r>
              <a:rPr lang="en-US" altLang="en-US" dirty="0"/>
              <a:t>Newborns can be exposed during vaginal delivery.  Most common during initial infection the mother.  Newborns exposed to HSV-2 (genital herpes) can have severe infections in the eyes, skin, mouth and can be fatal if it infects the liver or brain.</a:t>
            </a:r>
          </a:p>
        </p:txBody>
      </p:sp>
    </p:spTree>
    <p:extLst>
      <p:ext uri="{BB962C8B-B14F-4D97-AF65-F5344CB8AC3E}">
        <p14:creationId xmlns:p14="http://schemas.microsoft.com/office/powerpoint/2010/main" val="3906809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60818B42-0BE4-4896-BD04-92A1EE905B39}" type="slidenum">
              <a:rPr lang="en-US" altLang="en-US" smtClean="0">
                <a:solidFill>
                  <a:srgbClr val="000000"/>
                </a:solidFill>
              </a:rPr>
              <a:pPr/>
              <a:t>30</a:t>
            </a:fld>
            <a:endParaRPr lang="en-US" altLang="en-US">
              <a:solidFill>
                <a:srgbClr val="000000"/>
              </a:solidFill>
            </a:endParaRPr>
          </a:p>
        </p:txBody>
      </p:sp>
      <p:sp>
        <p:nvSpPr>
          <p:cNvPr id="64515" name="Rectangle 2"/>
          <p:cNvSpPr>
            <a:spLocks noGrp="1" noRot="1" noChangeAspect="1" noChangeArrowheads="1" noTextEdit="1"/>
          </p:cNvSpPr>
          <p:nvPr>
            <p:ph type="sldImg"/>
          </p:nvPr>
        </p:nvSpPr>
        <p:spPr>
          <a:xfrm>
            <a:off x="390525" y="685800"/>
            <a:ext cx="6229350" cy="3505200"/>
          </a:xfrm>
          <a:ln/>
        </p:spPr>
      </p:sp>
      <p:sp>
        <p:nvSpPr>
          <p:cNvPr id="64516"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Individuals infected with Genital Herpes only get the “flu-like” symptoms with initial infection.</a:t>
            </a:r>
          </a:p>
          <a:p>
            <a:pPr eaLnBrk="1" hangingPunct="1"/>
            <a:endParaRPr lang="en-US" altLang="en-US" dirty="0"/>
          </a:p>
          <a:p>
            <a:pPr eaLnBrk="1" hangingPunct="1"/>
            <a:r>
              <a:rPr lang="en-US" altLang="en-US" dirty="0"/>
              <a:t>The itching/burning/tingling sensation on the genitals is called the “prodromal” phase.  You are VERY contagious in this stage.  </a:t>
            </a:r>
          </a:p>
          <a:p>
            <a:pPr eaLnBrk="1" hangingPunct="1"/>
            <a:endParaRPr lang="en-US" altLang="en-US" dirty="0"/>
          </a:p>
          <a:p>
            <a:pPr eaLnBrk="1" hangingPunct="1"/>
            <a:r>
              <a:rPr lang="en-US" altLang="en-US" dirty="0"/>
              <a:t>Blisters heal in 5-14 days depending on severity of infection.</a:t>
            </a:r>
          </a:p>
          <a:p>
            <a:pPr eaLnBrk="1" hangingPunct="1"/>
            <a:endParaRPr lang="en-US" altLang="en-US" dirty="0"/>
          </a:p>
          <a:p>
            <a:pPr eaLnBrk="1" hangingPunct="1"/>
            <a:r>
              <a:rPr lang="en-US" altLang="en-US" dirty="0"/>
              <a:t>Most individuals infected with Genital Herpes have no idea!   It is easy to mistake mild symptoms for other infections.</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Images: Primary infection with HSV-2 or Genital Herpes.</a:t>
            </a:r>
          </a:p>
          <a:p>
            <a:pPr eaLnBrk="1" hangingPunct="1"/>
            <a:endParaRPr lang="en-US" altLang="en-US" dirty="0"/>
          </a:p>
        </p:txBody>
      </p:sp>
    </p:spTree>
    <p:extLst>
      <p:ext uri="{BB962C8B-B14F-4D97-AF65-F5344CB8AC3E}">
        <p14:creationId xmlns:p14="http://schemas.microsoft.com/office/powerpoint/2010/main" val="3506420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BDE15F04-CB69-4A7C-A38A-94E4D1D755DA}" type="slidenum">
              <a:rPr lang="en-US" altLang="en-US" smtClean="0">
                <a:solidFill>
                  <a:srgbClr val="000000"/>
                </a:solidFill>
              </a:rPr>
              <a:pPr/>
              <a:t>31</a:t>
            </a:fld>
            <a:endParaRPr lang="en-US" altLang="en-US">
              <a:solidFill>
                <a:srgbClr val="000000"/>
              </a:solidFill>
            </a:endParaRPr>
          </a:p>
        </p:txBody>
      </p:sp>
      <p:sp>
        <p:nvSpPr>
          <p:cNvPr id="68611" name="Rectangle 2"/>
          <p:cNvSpPr>
            <a:spLocks noGrp="1" noRot="1" noChangeAspect="1" noChangeArrowheads="1" noTextEdit="1"/>
          </p:cNvSpPr>
          <p:nvPr>
            <p:ph type="sldImg"/>
          </p:nvPr>
        </p:nvSpPr>
        <p:spPr>
          <a:xfrm>
            <a:off x="390525" y="685800"/>
            <a:ext cx="6229350" cy="3505200"/>
          </a:xfrm>
          <a:ln/>
        </p:spPr>
      </p:sp>
      <p:sp>
        <p:nvSpPr>
          <p:cNvPr id="68612" name="Rectangle 3"/>
          <p:cNvSpPr>
            <a:spLocks noGrp="1" noChangeArrowheads="1"/>
          </p:cNvSpPr>
          <p:nvPr>
            <p:ph type="body" idx="1"/>
          </p:nvPr>
        </p:nvSpPr>
        <p:spPr>
          <a:xfrm>
            <a:off x="935038" y="4419600"/>
            <a:ext cx="5140325" cy="4191000"/>
          </a:xfrm>
          <a:noFill/>
        </p:spPr>
        <p:txBody>
          <a:bodyPr/>
          <a:lstStyle/>
          <a:p>
            <a:pPr eaLnBrk="1" hangingPunct="1"/>
            <a:endParaRPr lang="en-US" altLang="en-US" dirty="0"/>
          </a:p>
        </p:txBody>
      </p:sp>
    </p:spTree>
    <p:extLst>
      <p:ext uri="{BB962C8B-B14F-4D97-AF65-F5344CB8AC3E}">
        <p14:creationId xmlns:p14="http://schemas.microsoft.com/office/powerpoint/2010/main" val="105924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2DD63486-E546-4D72-BD19-2D54D8C31F97}" type="slidenum">
              <a:rPr lang="en-US" altLang="en-US" smtClean="0">
                <a:solidFill>
                  <a:srgbClr val="000000"/>
                </a:solidFill>
              </a:rPr>
              <a:pPr/>
              <a:t>32</a:t>
            </a:fld>
            <a:endParaRPr lang="en-US" altLang="en-US">
              <a:solidFill>
                <a:srgbClr val="000000"/>
              </a:solidFill>
            </a:endParaRPr>
          </a:p>
        </p:txBody>
      </p:sp>
      <p:sp>
        <p:nvSpPr>
          <p:cNvPr id="70659" name="Rectangle 2"/>
          <p:cNvSpPr>
            <a:spLocks noGrp="1" noRot="1" noChangeAspect="1" noChangeArrowheads="1" noTextEdit="1"/>
          </p:cNvSpPr>
          <p:nvPr>
            <p:ph type="sldImg"/>
          </p:nvPr>
        </p:nvSpPr>
        <p:spPr>
          <a:xfrm>
            <a:off x="390525" y="685800"/>
            <a:ext cx="6229350" cy="3505200"/>
          </a:xfrm>
          <a:ln/>
        </p:spPr>
      </p:sp>
      <p:sp>
        <p:nvSpPr>
          <p:cNvPr id="70660"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The virus lives in the nerve cells and tends to recur during periods of stress or illness (weakened immune system).</a:t>
            </a:r>
          </a:p>
          <a:p>
            <a:pPr eaLnBrk="1" hangingPunct="1"/>
            <a:endParaRPr lang="en-US" altLang="en-US" dirty="0"/>
          </a:p>
          <a:p>
            <a:pPr eaLnBrk="1" hangingPunct="1"/>
            <a:r>
              <a:rPr lang="en-US" altLang="en-US" dirty="0"/>
              <a:t>Antiviral medications can help alleviate symptoms.  They have not been shown to definitively stop the spread of the virus from one person to another.</a:t>
            </a:r>
          </a:p>
        </p:txBody>
      </p:sp>
    </p:spTree>
    <p:extLst>
      <p:ext uri="{BB962C8B-B14F-4D97-AF65-F5344CB8AC3E}">
        <p14:creationId xmlns:p14="http://schemas.microsoft.com/office/powerpoint/2010/main" val="132398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5008B970-57AC-4A07-8BE9-F346875B5929}" type="slidenum">
              <a:rPr lang="en-US" altLang="en-US" smtClean="0">
                <a:solidFill>
                  <a:srgbClr val="000000"/>
                </a:solidFill>
              </a:rPr>
              <a:pPr/>
              <a:t>3</a:t>
            </a:fld>
            <a:endParaRPr lang="en-US" altLang="en-US">
              <a:solidFill>
                <a:srgbClr val="000000"/>
              </a:solidFill>
            </a:endParaRPr>
          </a:p>
        </p:txBody>
      </p:sp>
      <p:sp>
        <p:nvSpPr>
          <p:cNvPr id="10243" name="Rectangle 2"/>
          <p:cNvSpPr>
            <a:spLocks noGrp="1" noRot="1" noChangeAspect="1" noChangeArrowheads="1" noTextEdit="1"/>
          </p:cNvSpPr>
          <p:nvPr>
            <p:ph type="sldImg"/>
          </p:nvPr>
        </p:nvSpPr>
        <p:spPr>
          <a:xfrm>
            <a:off x="390525" y="685800"/>
            <a:ext cx="6229350" cy="3505200"/>
          </a:xfrm>
          <a:ln/>
        </p:spPr>
      </p:sp>
      <p:sp>
        <p:nvSpPr>
          <p:cNvPr id="10244"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Nationally, the government tracks Chlamydia, Gonorrhea Syphilis, and HIV.  Individual statistics about infected persons who live in Macomb County are reported to the Macomb</a:t>
            </a:r>
            <a:r>
              <a:rPr lang="en-US" altLang="en-US" baseline="0" dirty="0"/>
              <a:t> County Health Department</a:t>
            </a:r>
            <a:r>
              <a:rPr lang="en-US" altLang="en-US" dirty="0"/>
              <a:t>.</a:t>
            </a:r>
          </a:p>
          <a:p>
            <a:pPr eaLnBrk="1" hangingPunct="1"/>
            <a:endParaRPr lang="en-US" altLang="en-US" dirty="0"/>
          </a:p>
          <a:p>
            <a:pPr eaLnBrk="1" hangingPunct="1"/>
            <a:endParaRPr lang="en-US" altLang="en-US" dirty="0"/>
          </a:p>
          <a:p>
            <a:pPr eaLnBrk="1" hangingPunct="1"/>
            <a:r>
              <a:rPr lang="en-US" altLang="en-US" dirty="0"/>
              <a:t>There are thousands of residents who have these infections, and other viral STI’s that have not been diagnosed and are not reflected in these reported numbers.</a:t>
            </a:r>
          </a:p>
        </p:txBody>
      </p:sp>
    </p:spTree>
    <p:extLst>
      <p:ext uri="{BB962C8B-B14F-4D97-AF65-F5344CB8AC3E}">
        <p14:creationId xmlns:p14="http://schemas.microsoft.com/office/powerpoint/2010/main" val="3522021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C9C4607B-6AB7-43D1-8FB6-3C804F337041}" type="slidenum">
              <a:rPr lang="en-US" altLang="en-US" smtClean="0">
                <a:solidFill>
                  <a:srgbClr val="000000"/>
                </a:solidFill>
              </a:rPr>
              <a:pPr/>
              <a:t>33</a:t>
            </a:fld>
            <a:endParaRPr lang="en-US" altLang="en-US">
              <a:solidFill>
                <a:srgbClr val="000000"/>
              </a:solidFill>
            </a:endParaRPr>
          </a:p>
        </p:txBody>
      </p:sp>
      <p:sp>
        <p:nvSpPr>
          <p:cNvPr id="72707" name="Rectangle 2"/>
          <p:cNvSpPr>
            <a:spLocks noGrp="1" noRot="1" noChangeAspect="1" noChangeArrowheads="1" noTextEdit="1"/>
          </p:cNvSpPr>
          <p:nvPr>
            <p:ph type="sldImg"/>
          </p:nvPr>
        </p:nvSpPr>
        <p:spPr>
          <a:xfrm>
            <a:off x="390525" y="685800"/>
            <a:ext cx="6229350" cy="3505200"/>
          </a:xfrm>
          <a:ln/>
        </p:spPr>
      </p:sp>
      <p:sp>
        <p:nvSpPr>
          <p:cNvPr id="72708"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Picture of a Trichomoniasis parasite (green), attached to a vaginal epithelial cell (pink).</a:t>
            </a:r>
          </a:p>
          <a:p>
            <a:pPr eaLnBrk="1" hangingPunct="1"/>
            <a:r>
              <a:rPr lang="en-US" altLang="en-US" dirty="0"/>
              <a:t>Bodily fluid disease</a:t>
            </a:r>
          </a:p>
          <a:p>
            <a:pPr eaLnBrk="1" hangingPunct="1"/>
            <a:endParaRPr lang="en-US" altLang="en-US" dirty="0"/>
          </a:p>
        </p:txBody>
      </p:sp>
    </p:spTree>
    <p:extLst>
      <p:ext uri="{BB962C8B-B14F-4D97-AF65-F5344CB8AC3E}">
        <p14:creationId xmlns:p14="http://schemas.microsoft.com/office/powerpoint/2010/main" val="4001436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21CB18C2-2085-4975-BB58-23D85CB59D7A}" type="slidenum">
              <a:rPr lang="en-US" altLang="en-US" smtClean="0">
                <a:solidFill>
                  <a:srgbClr val="000000"/>
                </a:solidFill>
              </a:rPr>
              <a:pPr/>
              <a:t>34</a:t>
            </a:fld>
            <a:endParaRPr lang="en-US" altLang="en-US">
              <a:solidFill>
                <a:srgbClr val="000000"/>
              </a:solidFill>
            </a:endParaRPr>
          </a:p>
        </p:txBody>
      </p:sp>
      <p:sp>
        <p:nvSpPr>
          <p:cNvPr id="74755" name="Rectangle 2"/>
          <p:cNvSpPr>
            <a:spLocks noGrp="1" noRot="1" noChangeAspect="1" noChangeArrowheads="1" noTextEdit="1"/>
          </p:cNvSpPr>
          <p:nvPr>
            <p:ph type="sldImg"/>
          </p:nvPr>
        </p:nvSpPr>
        <p:spPr>
          <a:xfrm>
            <a:off x="390525" y="685800"/>
            <a:ext cx="6229350" cy="3505200"/>
          </a:xfrm>
          <a:ln/>
        </p:spPr>
      </p:sp>
      <p:sp>
        <p:nvSpPr>
          <p:cNvPr id="74756"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Women tend to have distinct symptoms as noted above.  The discharge is an unmistakable greenish-yellow color.</a:t>
            </a:r>
          </a:p>
          <a:p>
            <a:pPr eaLnBrk="1" hangingPunct="1"/>
            <a:endParaRPr lang="en-US" altLang="en-US" dirty="0"/>
          </a:p>
          <a:p>
            <a:pPr eaLnBrk="1" hangingPunct="1"/>
            <a:r>
              <a:rPr lang="en-US" altLang="en-US" dirty="0"/>
              <a:t>It is not uncommon for individuals infected with Trichomoniasis to be infected with other STI’s.  Notably Gonorrhea.</a:t>
            </a:r>
          </a:p>
        </p:txBody>
      </p:sp>
    </p:spTree>
    <p:extLst>
      <p:ext uri="{BB962C8B-B14F-4D97-AF65-F5344CB8AC3E}">
        <p14:creationId xmlns:p14="http://schemas.microsoft.com/office/powerpoint/2010/main" val="1901280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D2968315-5577-4967-A26D-2E1C093A3FC6}" type="slidenum">
              <a:rPr lang="en-US" altLang="en-US" smtClean="0">
                <a:solidFill>
                  <a:srgbClr val="000000"/>
                </a:solidFill>
              </a:rPr>
              <a:pPr/>
              <a:t>35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a:xfrm>
            <a:off x="390525" y="685800"/>
            <a:ext cx="6229350" cy="3505200"/>
          </a:xfrm>
          <a:ln/>
        </p:spPr>
      </p:sp>
      <p:sp>
        <p:nvSpPr>
          <p:cNvPr id="76804"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Both partners must be treated to eliminate re-infection with the parasite.</a:t>
            </a:r>
          </a:p>
        </p:txBody>
      </p:sp>
    </p:spTree>
    <p:extLst>
      <p:ext uri="{BB962C8B-B14F-4D97-AF65-F5344CB8AC3E}">
        <p14:creationId xmlns:p14="http://schemas.microsoft.com/office/powerpoint/2010/main" val="3033603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13773AFC-E3B3-4FF2-98A7-F51C5EA7A137}" type="slidenum">
              <a:rPr lang="en-US" altLang="en-US" smtClean="0">
                <a:solidFill>
                  <a:srgbClr val="000000"/>
                </a:solidFill>
              </a:rPr>
              <a:pPr/>
              <a:t>36</a:t>
            </a:fld>
            <a:endParaRPr lang="en-US" altLang="en-US">
              <a:solidFill>
                <a:srgbClr val="000000"/>
              </a:solidFill>
            </a:endParaRPr>
          </a:p>
        </p:txBody>
      </p:sp>
      <p:sp>
        <p:nvSpPr>
          <p:cNvPr id="78851" name="Rectangle 2"/>
          <p:cNvSpPr>
            <a:spLocks noGrp="1" noRot="1" noChangeAspect="1" noChangeArrowheads="1" noTextEdit="1"/>
          </p:cNvSpPr>
          <p:nvPr>
            <p:ph type="sldImg"/>
          </p:nvPr>
        </p:nvSpPr>
        <p:spPr>
          <a:xfrm>
            <a:off x="390525" y="685800"/>
            <a:ext cx="6229350" cy="3505200"/>
          </a:xfrm>
          <a:ln/>
        </p:spPr>
      </p:sp>
      <p:sp>
        <p:nvSpPr>
          <p:cNvPr id="78852" name="Rectangle 3"/>
          <p:cNvSpPr>
            <a:spLocks noGrp="1" noChangeArrowheads="1"/>
          </p:cNvSpPr>
          <p:nvPr>
            <p:ph type="body" idx="1"/>
          </p:nvPr>
        </p:nvSpPr>
        <p:spPr>
          <a:xfrm>
            <a:off x="935038" y="4419600"/>
            <a:ext cx="5140325" cy="4191000"/>
          </a:xfrm>
          <a:noFill/>
        </p:spPr>
        <p:txBody>
          <a:bodyPr/>
          <a:lstStyle/>
          <a:p>
            <a:pPr eaLnBrk="1" hangingPunct="1"/>
            <a:r>
              <a:rPr lang="en-US" altLang="en-US"/>
              <a:t>Small picture is scabies parasite.</a:t>
            </a:r>
          </a:p>
          <a:p>
            <a:pPr eaLnBrk="1" hangingPunct="1"/>
            <a:r>
              <a:rPr lang="en-US" altLang="en-US"/>
              <a:t>Rash on penis is from scabies.</a:t>
            </a:r>
          </a:p>
          <a:p>
            <a:pPr eaLnBrk="1" hangingPunct="1"/>
            <a:endParaRPr lang="en-US" altLang="en-US"/>
          </a:p>
          <a:p>
            <a:pPr eaLnBrk="1" hangingPunct="1"/>
            <a:r>
              <a:rPr lang="en-US" altLang="en-US"/>
              <a:t>Picture of a pubic lice (crab).</a:t>
            </a:r>
          </a:p>
        </p:txBody>
      </p:sp>
    </p:spTree>
    <p:extLst>
      <p:ext uri="{BB962C8B-B14F-4D97-AF65-F5344CB8AC3E}">
        <p14:creationId xmlns:p14="http://schemas.microsoft.com/office/powerpoint/2010/main" val="1625023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37</a:t>
            </a:fld>
            <a:endParaRPr lang="en-US"/>
          </a:p>
        </p:txBody>
      </p:sp>
    </p:spTree>
    <p:extLst>
      <p:ext uri="{BB962C8B-B14F-4D97-AF65-F5344CB8AC3E}">
        <p14:creationId xmlns:p14="http://schemas.microsoft.com/office/powerpoint/2010/main" val="2484040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38</a:t>
            </a:fld>
            <a:endParaRPr lang="en-US"/>
          </a:p>
        </p:txBody>
      </p:sp>
    </p:spTree>
    <p:extLst>
      <p:ext uri="{BB962C8B-B14F-4D97-AF65-F5344CB8AC3E}">
        <p14:creationId xmlns:p14="http://schemas.microsoft.com/office/powerpoint/2010/main" val="3869046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39</a:t>
            </a:fld>
            <a:endParaRPr lang="en-US"/>
          </a:p>
        </p:txBody>
      </p:sp>
    </p:spTree>
    <p:extLst>
      <p:ext uri="{BB962C8B-B14F-4D97-AF65-F5344CB8AC3E}">
        <p14:creationId xmlns:p14="http://schemas.microsoft.com/office/powerpoint/2010/main" val="3138715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343760DB-54DA-4F2E-8BBE-EE73BA6B9AF2}" type="slidenum">
              <a:rPr lang="en-US" altLang="en-US" smtClean="0">
                <a:solidFill>
                  <a:srgbClr val="000000"/>
                </a:solidFill>
              </a:rPr>
              <a:pPr/>
              <a:t>40</a:t>
            </a:fld>
            <a:endParaRPr lang="en-US" altLang="en-US">
              <a:solidFill>
                <a:srgbClr val="000000"/>
              </a:solidFill>
            </a:endParaRPr>
          </a:p>
        </p:txBody>
      </p:sp>
      <p:sp>
        <p:nvSpPr>
          <p:cNvPr id="84995" name="Rectangle 2"/>
          <p:cNvSpPr>
            <a:spLocks noGrp="1" noRot="1" noChangeAspect="1" noChangeArrowheads="1" noTextEdit="1"/>
          </p:cNvSpPr>
          <p:nvPr>
            <p:ph type="sldImg"/>
          </p:nvPr>
        </p:nvSpPr>
        <p:spPr>
          <a:xfrm>
            <a:off x="390525" y="685800"/>
            <a:ext cx="6229350" cy="3505200"/>
          </a:xfrm>
          <a:ln/>
        </p:spPr>
      </p:sp>
      <p:sp>
        <p:nvSpPr>
          <p:cNvPr id="84996" name="Rectangle 3"/>
          <p:cNvSpPr>
            <a:spLocks noGrp="1" noChangeArrowheads="1"/>
          </p:cNvSpPr>
          <p:nvPr>
            <p:ph type="body" idx="1"/>
          </p:nvPr>
        </p:nvSpPr>
        <p:spPr>
          <a:xfrm>
            <a:off x="935038" y="4419600"/>
            <a:ext cx="5140325" cy="4191000"/>
          </a:xfrm>
          <a:noFill/>
        </p:spPr>
        <p:txBody>
          <a:bodyPr/>
          <a:lstStyle/>
          <a:p>
            <a:pPr eaLnBrk="1" hangingPunct="1"/>
            <a:endParaRPr lang="en-US" altLang="en-US" dirty="0"/>
          </a:p>
        </p:txBody>
      </p:sp>
    </p:spTree>
    <p:extLst>
      <p:ext uri="{BB962C8B-B14F-4D97-AF65-F5344CB8AC3E}">
        <p14:creationId xmlns:p14="http://schemas.microsoft.com/office/powerpoint/2010/main" val="1673323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41</a:t>
            </a:fld>
            <a:endParaRPr lang="en-US"/>
          </a:p>
        </p:txBody>
      </p:sp>
    </p:spTree>
    <p:extLst>
      <p:ext uri="{BB962C8B-B14F-4D97-AF65-F5344CB8AC3E}">
        <p14:creationId xmlns:p14="http://schemas.microsoft.com/office/powerpoint/2010/main" val="2119063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2D262266-144A-40BC-9B96-D31437437F59}" type="slidenum">
              <a:rPr lang="en-US" altLang="en-US" smtClean="0">
                <a:solidFill>
                  <a:srgbClr val="000000"/>
                </a:solidFill>
              </a:rPr>
              <a:pPr/>
              <a:t>42</a:t>
            </a:fld>
            <a:endParaRPr lang="en-US" altLang="en-US">
              <a:solidFill>
                <a:srgbClr val="000000"/>
              </a:solidFill>
            </a:endParaRPr>
          </a:p>
        </p:txBody>
      </p:sp>
      <p:sp>
        <p:nvSpPr>
          <p:cNvPr id="88067" name="Rectangle 2"/>
          <p:cNvSpPr>
            <a:spLocks noGrp="1" noRot="1" noChangeAspect="1" noChangeArrowheads="1" noTextEdit="1"/>
          </p:cNvSpPr>
          <p:nvPr>
            <p:ph type="sldImg"/>
          </p:nvPr>
        </p:nvSpPr>
        <p:spPr>
          <a:xfrm>
            <a:off x="390525" y="685800"/>
            <a:ext cx="6229350" cy="3505200"/>
          </a:xfrm>
          <a:ln/>
        </p:spPr>
      </p:sp>
      <p:sp>
        <p:nvSpPr>
          <p:cNvPr id="88068" name="Rectangle 3"/>
          <p:cNvSpPr>
            <a:spLocks noGrp="1" noChangeArrowheads="1"/>
          </p:cNvSpPr>
          <p:nvPr>
            <p:ph type="body" idx="1"/>
          </p:nvPr>
        </p:nvSpPr>
        <p:spPr>
          <a:xfrm>
            <a:off x="935038" y="4419600"/>
            <a:ext cx="5140325" cy="4191000"/>
          </a:xfrm>
          <a:noFill/>
        </p:spPr>
        <p:txBody>
          <a:bodyPr/>
          <a:lstStyle/>
          <a:p>
            <a:pPr eaLnBrk="1" hangingPunct="1"/>
            <a:endParaRPr lang="en-US" altLang="en-US" dirty="0"/>
          </a:p>
        </p:txBody>
      </p:sp>
    </p:spTree>
    <p:extLst>
      <p:ext uri="{BB962C8B-B14F-4D97-AF65-F5344CB8AC3E}">
        <p14:creationId xmlns:p14="http://schemas.microsoft.com/office/powerpoint/2010/main" val="386598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53370-9AAB-42B2-992E-8ED7C43E622D}" type="slidenum">
              <a:rPr lang="en-US" smtClean="0"/>
              <a:t>4</a:t>
            </a:fld>
            <a:endParaRPr lang="en-US"/>
          </a:p>
        </p:txBody>
      </p:sp>
    </p:spTree>
    <p:extLst>
      <p:ext uri="{BB962C8B-B14F-4D97-AF65-F5344CB8AC3E}">
        <p14:creationId xmlns:p14="http://schemas.microsoft.com/office/powerpoint/2010/main" val="155595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EDB7C2BC-E0CE-4B2A-BFC0-9545C45F9150}" type="slidenum">
              <a:rPr lang="en-US" altLang="en-US" smtClean="0">
                <a:solidFill>
                  <a:srgbClr val="000000"/>
                </a:solidFill>
              </a:rPr>
              <a:pPr/>
              <a:t>5</a:t>
            </a:fld>
            <a:endParaRPr lang="en-US" altLang="en-US">
              <a:solidFill>
                <a:srgbClr val="000000"/>
              </a:solidFill>
            </a:endParaRPr>
          </a:p>
        </p:txBody>
      </p:sp>
      <p:sp>
        <p:nvSpPr>
          <p:cNvPr id="13315" name="Rectangle 2"/>
          <p:cNvSpPr>
            <a:spLocks noGrp="1" noRot="1" noChangeAspect="1" noChangeArrowheads="1" noTextEdit="1"/>
          </p:cNvSpPr>
          <p:nvPr>
            <p:ph type="sldImg"/>
          </p:nvPr>
        </p:nvSpPr>
        <p:spPr>
          <a:xfrm>
            <a:off x="390525" y="685800"/>
            <a:ext cx="6229350" cy="3505200"/>
          </a:xfrm>
          <a:ln/>
        </p:spPr>
      </p:sp>
      <p:sp>
        <p:nvSpPr>
          <p:cNvPr id="13316" name="Rectangle 3"/>
          <p:cNvSpPr>
            <a:spLocks noGrp="1" noChangeArrowheads="1"/>
          </p:cNvSpPr>
          <p:nvPr>
            <p:ph type="body" idx="1"/>
          </p:nvPr>
        </p:nvSpPr>
        <p:spPr>
          <a:xfrm>
            <a:off x="935038" y="4419600"/>
            <a:ext cx="5140325" cy="4191000"/>
          </a:xfrm>
          <a:noFill/>
        </p:spPr>
        <p:txBody>
          <a:bodyPr/>
          <a:lstStyle/>
          <a:p>
            <a:pPr eaLnBrk="1" hangingPunct="1"/>
            <a:r>
              <a:rPr lang="en-US" altLang="en-US"/>
              <a:t>Babies exposed to Chlamydia or Gonorrhea through vaginal delivery have a risk of lung infection and/or blindness.</a:t>
            </a:r>
          </a:p>
          <a:p>
            <a:pPr eaLnBrk="1" hangingPunct="1"/>
            <a:endParaRPr lang="en-US" altLang="en-US"/>
          </a:p>
          <a:p>
            <a:pPr eaLnBrk="1" hangingPunct="1"/>
            <a:r>
              <a:rPr lang="en-US" altLang="en-US"/>
              <a:t>Chlamydia and Gonorrhea are discussed together because their symptoms are almost identical.  </a:t>
            </a:r>
          </a:p>
        </p:txBody>
      </p:sp>
    </p:spTree>
    <p:extLst>
      <p:ext uri="{BB962C8B-B14F-4D97-AF65-F5344CB8AC3E}">
        <p14:creationId xmlns:p14="http://schemas.microsoft.com/office/powerpoint/2010/main" val="26787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455ECB84-166D-49E1-8EBA-E4B236D8E663}" type="slidenum">
              <a:rPr lang="en-US" altLang="en-US" smtClean="0">
                <a:solidFill>
                  <a:srgbClr val="000000"/>
                </a:solidFill>
              </a:rPr>
              <a:pPr/>
              <a:t>7</a:t>
            </a:fld>
            <a:endParaRPr lang="en-US" altLang="en-US">
              <a:solidFill>
                <a:srgbClr val="000000"/>
              </a:solidFill>
            </a:endParaRPr>
          </a:p>
        </p:txBody>
      </p:sp>
      <p:sp>
        <p:nvSpPr>
          <p:cNvPr id="15363" name="Rectangle 2"/>
          <p:cNvSpPr>
            <a:spLocks noGrp="1" noRot="1" noChangeAspect="1" noChangeArrowheads="1" noTextEdit="1"/>
          </p:cNvSpPr>
          <p:nvPr>
            <p:ph type="sldImg"/>
          </p:nvPr>
        </p:nvSpPr>
        <p:spPr>
          <a:xfrm>
            <a:off x="390525" y="685800"/>
            <a:ext cx="6229350" cy="3505200"/>
          </a:xfrm>
          <a:ln/>
        </p:spPr>
      </p:sp>
      <p:sp>
        <p:nvSpPr>
          <p:cNvPr id="15364" name="Rectangle 3"/>
          <p:cNvSpPr>
            <a:spLocks noGrp="1" noChangeArrowheads="1"/>
          </p:cNvSpPr>
          <p:nvPr>
            <p:ph type="body" idx="1"/>
          </p:nvPr>
        </p:nvSpPr>
        <p:spPr>
          <a:xfrm>
            <a:off x="935038" y="4419600"/>
            <a:ext cx="5140325" cy="4191000"/>
          </a:xfrm>
          <a:noFill/>
        </p:spPr>
        <p:txBody>
          <a:bodyPr/>
          <a:lstStyle/>
          <a:p>
            <a:pPr eaLnBrk="1" hangingPunct="1"/>
            <a:r>
              <a:rPr lang="en-US" altLang="en-US" dirty="0"/>
              <a:t>Note that the symptoms in women are quite a bit more vague and can be easily confused with other conditions that are not related to any STI.</a:t>
            </a:r>
          </a:p>
          <a:p>
            <a:pPr eaLnBrk="1" hangingPunct="1"/>
            <a:endParaRPr lang="en-US" altLang="en-US" dirty="0"/>
          </a:p>
          <a:p>
            <a:pPr eaLnBrk="1" hangingPunct="1"/>
            <a:r>
              <a:rPr lang="en-US" altLang="en-US" dirty="0"/>
              <a:t>The average onset of symptoms is 7-21 days for Chlamydia and 2-7 days for Gonorrhea.</a:t>
            </a:r>
          </a:p>
          <a:p>
            <a:pPr eaLnBrk="1" hangingPunct="1"/>
            <a:endParaRPr lang="en-US" altLang="en-US" dirty="0"/>
          </a:p>
          <a:p>
            <a:pPr eaLnBrk="1" hangingPunct="1"/>
            <a:r>
              <a:rPr lang="en-US" altLang="en-US" dirty="0"/>
              <a:t>Most Gonorrhea infections in males produce noticeable symptoms.  </a:t>
            </a:r>
          </a:p>
        </p:txBody>
      </p:sp>
    </p:spTree>
    <p:extLst>
      <p:ext uri="{BB962C8B-B14F-4D97-AF65-F5344CB8AC3E}">
        <p14:creationId xmlns:p14="http://schemas.microsoft.com/office/powerpoint/2010/main" val="89809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BFB7EF1D-9744-4915-9D71-2CD1F4901FF7}" type="slidenum">
              <a:rPr lang="en-US" altLang="en-US" smtClean="0">
                <a:solidFill>
                  <a:srgbClr val="000000"/>
                </a:solidFill>
              </a:rPr>
              <a:pPr/>
              <a:t>8</a:t>
            </a:fld>
            <a:endParaRPr lang="en-US" altLang="en-US">
              <a:solidFill>
                <a:srgbClr val="000000"/>
              </a:solidFill>
            </a:endParaRPr>
          </a:p>
        </p:txBody>
      </p:sp>
      <p:sp>
        <p:nvSpPr>
          <p:cNvPr id="17411" name="Rectangle 2"/>
          <p:cNvSpPr>
            <a:spLocks noGrp="1" noRot="1" noChangeAspect="1" noChangeArrowheads="1" noTextEdit="1"/>
          </p:cNvSpPr>
          <p:nvPr>
            <p:ph type="sldImg"/>
          </p:nvPr>
        </p:nvSpPr>
        <p:spPr>
          <a:xfrm>
            <a:off x="390525" y="685800"/>
            <a:ext cx="6229350" cy="3505200"/>
          </a:xfrm>
          <a:ln/>
        </p:spPr>
      </p:sp>
      <p:sp>
        <p:nvSpPr>
          <p:cNvPr id="17412" name="Rectangle 3"/>
          <p:cNvSpPr>
            <a:spLocks noGrp="1" noChangeArrowheads="1"/>
          </p:cNvSpPr>
          <p:nvPr>
            <p:ph type="body" idx="1"/>
          </p:nvPr>
        </p:nvSpPr>
        <p:spPr>
          <a:xfrm>
            <a:off x="935038" y="4419600"/>
            <a:ext cx="5140325" cy="4191000"/>
          </a:xfrm>
          <a:noFill/>
        </p:spPr>
        <p:txBody>
          <a:bodyPr/>
          <a:lstStyle/>
          <a:p>
            <a:pPr eaLnBrk="1" hangingPunct="1"/>
            <a:endParaRPr lang="en-US" altLang="en-US" dirty="0"/>
          </a:p>
          <a:p>
            <a:pPr eaLnBrk="1" hangingPunct="1"/>
            <a:r>
              <a:rPr lang="en-US" altLang="en-US" dirty="0"/>
              <a:t>The image is a sample of what PID can do to a woman’s uterus.</a:t>
            </a:r>
          </a:p>
        </p:txBody>
      </p:sp>
    </p:spTree>
    <p:extLst>
      <p:ext uri="{BB962C8B-B14F-4D97-AF65-F5344CB8AC3E}">
        <p14:creationId xmlns:p14="http://schemas.microsoft.com/office/powerpoint/2010/main" val="290854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517293D3-12CD-48B4-A68C-C7298AB8615F}" type="slidenum">
              <a:rPr lang="en-US" altLang="en-US" smtClean="0">
                <a:solidFill>
                  <a:srgbClr val="000000"/>
                </a:solidFill>
              </a:rPr>
              <a:pPr/>
              <a:t>9</a:t>
            </a:fld>
            <a:endParaRPr lang="en-US" altLang="en-US">
              <a:solidFill>
                <a:srgbClr val="000000"/>
              </a:solidFill>
            </a:endParaRPr>
          </a:p>
        </p:txBody>
      </p:sp>
      <p:sp>
        <p:nvSpPr>
          <p:cNvPr id="19459" name="Rectangle 2"/>
          <p:cNvSpPr>
            <a:spLocks noGrp="1" noRot="1" noChangeAspect="1" noChangeArrowheads="1" noTextEdit="1"/>
          </p:cNvSpPr>
          <p:nvPr>
            <p:ph type="sldImg"/>
          </p:nvPr>
        </p:nvSpPr>
        <p:spPr>
          <a:xfrm>
            <a:off x="390525" y="685800"/>
            <a:ext cx="6229350" cy="3505200"/>
          </a:xfrm>
          <a:ln/>
        </p:spPr>
      </p:sp>
      <p:sp>
        <p:nvSpPr>
          <p:cNvPr id="19460" name="Rectangle 3"/>
          <p:cNvSpPr>
            <a:spLocks noGrp="1" noChangeArrowheads="1"/>
          </p:cNvSpPr>
          <p:nvPr>
            <p:ph type="body" idx="1"/>
          </p:nvPr>
        </p:nvSpPr>
        <p:spPr>
          <a:xfrm>
            <a:off x="935038" y="4419600"/>
            <a:ext cx="5140325" cy="4191000"/>
          </a:xfrm>
          <a:noFill/>
        </p:spPr>
        <p:txBody>
          <a:bodyPr/>
          <a:lstStyle/>
          <a:p>
            <a:pPr eaLnBrk="1" hangingPunct="1"/>
            <a:r>
              <a:rPr lang="en-US" altLang="en-US" b="1">
                <a:cs typeface="Arial" panose="020B0604020202020204" pitchFamily="34" charset="0"/>
              </a:rPr>
              <a:t>Epididymis:</a:t>
            </a:r>
            <a:r>
              <a:rPr lang="en-US" altLang="en-US">
                <a:cs typeface="Arial" panose="020B0604020202020204" pitchFamily="34" charset="0"/>
              </a:rPr>
              <a:t> A structure within the scrotum attached to the backside of the testis. The epididymis is a coiled segment of the spermatic ducts that serves to store, mature and transport spermatozoa between the testis and the vas (the vas deferens).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Typical site of infection, causing the swollen testicles pictured above.</a:t>
            </a:r>
          </a:p>
          <a:p>
            <a:pPr eaLnBrk="1" hangingPunct="1"/>
            <a:r>
              <a:rPr lang="en-US" altLang="en-US">
                <a:cs typeface="Arial" panose="020B0604020202020204" pitchFamily="34" charset="0"/>
              </a:rPr>
              <a:t>Approximately 10% of males will get this complication from Gonorrhea.</a:t>
            </a: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56169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273F64D9-D12A-4D33-BA1F-ED41AF62DBC4}" type="slidenum">
              <a:rPr lang="en-US" altLang="en-US" smtClean="0">
                <a:solidFill>
                  <a:srgbClr val="000000"/>
                </a:solidFill>
              </a:rPr>
              <a:pPr/>
              <a:t>10</a:t>
            </a:fld>
            <a:endParaRPr lang="en-US" altLang="en-US">
              <a:solidFill>
                <a:srgbClr val="000000"/>
              </a:solidFill>
            </a:endParaRPr>
          </a:p>
        </p:txBody>
      </p:sp>
      <p:sp>
        <p:nvSpPr>
          <p:cNvPr id="21507" name="Rectangle 2"/>
          <p:cNvSpPr>
            <a:spLocks noGrp="1" noRot="1" noChangeAspect="1" noChangeArrowheads="1" noTextEdit="1"/>
          </p:cNvSpPr>
          <p:nvPr>
            <p:ph type="sldImg"/>
          </p:nvPr>
        </p:nvSpPr>
        <p:spPr>
          <a:xfrm>
            <a:off x="390525" y="685800"/>
            <a:ext cx="6229350" cy="3505200"/>
          </a:xfrm>
          <a:ln/>
        </p:spPr>
      </p:sp>
      <p:sp>
        <p:nvSpPr>
          <p:cNvPr id="21508" name="Rectangle 3"/>
          <p:cNvSpPr>
            <a:spLocks noGrp="1" noChangeArrowheads="1"/>
          </p:cNvSpPr>
          <p:nvPr>
            <p:ph type="body" idx="1"/>
          </p:nvPr>
        </p:nvSpPr>
        <p:spPr>
          <a:xfrm>
            <a:off x="935038" y="4419600"/>
            <a:ext cx="5140325" cy="4191000"/>
          </a:xfrm>
          <a:noFill/>
        </p:spPr>
        <p:txBody>
          <a:bodyPr/>
          <a:lstStyle/>
          <a:p>
            <a:pPr eaLnBrk="1" hangingPunct="1"/>
            <a:endParaRPr lang="en-US" altLang="en-US"/>
          </a:p>
        </p:txBody>
      </p:sp>
    </p:spTree>
    <p:extLst>
      <p:ext uri="{BB962C8B-B14F-4D97-AF65-F5344CB8AC3E}">
        <p14:creationId xmlns:p14="http://schemas.microsoft.com/office/powerpoint/2010/main" val="77310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2E15F1-9357-4815-BD47-A0E51F9A224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243F-1A2C-44E6-8D39-006DFC1AB64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23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E15F1-9357-4815-BD47-A0E51F9A224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371198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E15F1-9357-4815-BD47-A0E51F9A224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243212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E15F1-9357-4815-BD47-A0E51F9A224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12018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E15F1-9357-4815-BD47-A0E51F9A224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243F-1A2C-44E6-8D39-006DFC1AB64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33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2E15F1-9357-4815-BD47-A0E51F9A2241}"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320686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E15F1-9357-4815-BD47-A0E51F9A2241}" type="datetimeFigureOut">
              <a:rPr lang="en-US" smtClean="0"/>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307961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2E15F1-9357-4815-BD47-A0E51F9A2241}" type="datetimeFigureOut">
              <a:rPr lang="en-US" smtClean="0"/>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213828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2E15F1-9357-4815-BD47-A0E51F9A2241}" type="datetimeFigureOut">
              <a:rPr lang="en-US" smtClean="0"/>
              <a:t>12/18/2018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190989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F2E15F1-9357-4815-BD47-A0E51F9A2241}" type="datetimeFigureOut">
              <a:rPr lang="en-US" smtClean="0"/>
              <a:t>12/18/2018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C2243F-1A2C-44E6-8D39-006DFC1AB642}" type="slidenum">
              <a:rPr lang="en-US" smtClean="0"/>
              <a:t>‹#›</a:t>
            </a:fld>
            <a:endParaRPr lang="en-US"/>
          </a:p>
        </p:txBody>
      </p:sp>
    </p:spTree>
    <p:extLst>
      <p:ext uri="{BB962C8B-B14F-4D97-AF65-F5344CB8AC3E}">
        <p14:creationId xmlns:p14="http://schemas.microsoft.com/office/powerpoint/2010/main" val="409653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2E15F1-9357-4815-BD47-A0E51F9A2241}"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2243F-1A2C-44E6-8D39-006DFC1AB642}" type="slidenum">
              <a:rPr lang="en-US" smtClean="0"/>
              <a:t>‹#›</a:t>
            </a:fld>
            <a:endParaRPr lang="en-US"/>
          </a:p>
        </p:txBody>
      </p:sp>
    </p:spTree>
    <p:extLst>
      <p:ext uri="{BB962C8B-B14F-4D97-AF65-F5344CB8AC3E}">
        <p14:creationId xmlns:p14="http://schemas.microsoft.com/office/powerpoint/2010/main" val="290309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F2E15F1-9357-4815-BD47-A0E51F9A2241}" type="datetimeFigureOut">
              <a:rPr lang="en-US" smtClean="0"/>
              <a:t>12/18/2018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C2243F-1A2C-44E6-8D39-006DFC1AB64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841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8540" y="404426"/>
            <a:ext cx="10058400" cy="3566160"/>
          </a:xfrm>
        </p:spPr>
        <p:txBody>
          <a:bodyPr/>
          <a:lstStyle/>
          <a:p>
            <a:pPr algn="ctr"/>
            <a:r>
              <a:rPr lang="en-US" dirty="0"/>
              <a:t>Sexually Transmitted Diseases</a:t>
            </a:r>
          </a:p>
        </p:txBody>
      </p:sp>
      <p:sp>
        <p:nvSpPr>
          <p:cNvPr id="3" name="Subtitle 2"/>
          <p:cNvSpPr>
            <a:spLocks noGrp="1"/>
          </p:cNvSpPr>
          <p:nvPr>
            <p:ph type="subTitle" idx="1"/>
          </p:nvPr>
        </p:nvSpPr>
        <p:spPr/>
        <p:txBody>
          <a:bodyPr/>
          <a:lstStyle/>
          <a:p>
            <a:pPr algn="ctr"/>
            <a:r>
              <a:rPr lang="en-US" dirty="0"/>
              <a:t>Macomb County Health Department STD Program</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244" y="348102"/>
            <a:ext cx="311943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26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rPr>
              <a:t>Gonorrhea &amp; Chlamydia</a:t>
            </a:r>
            <a:br>
              <a:rPr lang="en-US" altLang="en-US" sz="4000" dirty="0">
                <a:latin typeface="Calibri" panose="020F0502020204030204" pitchFamily="34" charset="0"/>
              </a:rPr>
            </a:br>
            <a:r>
              <a:rPr lang="en-US" altLang="en-US" sz="4000" dirty="0">
                <a:latin typeface="Calibri" panose="020F0502020204030204" pitchFamily="34" charset="0"/>
              </a:rPr>
              <a:t>Testing and Treatment</a:t>
            </a:r>
          </a:p>
        </p:txBody>
      </p:sp>
      <p:sp>
        <p:nvSpPr>
          <p:cNvPr id="20483" name="Rectangle 3"/>
          <p:cNvSpPr>
            <a:spLocks noGrp="1" noChangeArrowheads="1"/>
          </p:cNvSpPr>
          <p:nvPr>
            <p:ph idx="1"/>
          </p:nvPr>
        </p:nvSpPr>
        <p:spPr>
          <a:xfrm>
            <a:off x="1081781" y="1845734"/>
            <a:ext cx="7256306" cy="4446578"/>
          </a:xfrm>
        </p:spPr>
        <p:txBody>
          <a:bodyPr>
            <a:noAutofit/>
          </a:bodyPr>
          <a:lstStyle/>
          <a:p>
            <a:pPr eaLnBrk="1" hangingPunct="1">
              <a:buFont typeface="Wingdings" panose="05000000000000000000" pitchFamily="2" charset="2"/>
              <a:buChar char="§"/>
            </a:pPr>
            <a:r>
              <a:rPr lang="en-US" altLang="en-US" sz="2800" dirty="0">
                <a:latin typeface="Calibri" panose="020F0502020204030204" pitchFamily="34" charset="0"/>
              </a:rPr>
              <a:t>Testing done through a swab of genital area or a urine test</a:t>
            </a:r>
          </a:p>
          <a:p>
            <a:pPr eaLnBrk="1" hangingPunct="1">
              <a:buFont typeface="Wingdings" panose="05000000000000000000" pitchFamily="2" charset="2"/>
              <a:buChar char="§"/>
            </a:pPr>
            <a:endParaRPr lang="en-US" altLang="en-US" sz="2800" dirty="0">
              <a:latin typeface="Calibri" panose="020F0502020204030204" pitchFamily="34" charset="0"/>
            </a:endParaRPr>
          </a:p>
          <a:p>
            <a:pPr eaLnBrk="1" hangingPunct="1">
              <a:buFont typeface="Wingdings" panose="05000000000000000000" pitchFamily="2" charset="2"/>
              <a:buChar char="§"/>
            </a:pPr>
            <a:r>
              <a:rPr lang="en-US" altLang="en-US" sz="2800" dirty="0">
                <a:latin typeface="Calibri" panose="020F0502020204030204" pitchFamily="34" charset="0"/>
              </a:rPr>
              <a:t>Easily treated and cured with antibiotics.</a:t>
            </a:r>
          </a:p>
          <a:p>
            <a:pPr eaLnBrk="1" hangingPunct="1">
              <a:buFont typeface="Wingdings" panose="05000000000000000000" pitchFamily="2" charset="2"/>
              <a:buChar char="§"/>
            </a:pPr>
            <a:r>
              <a:rPr lang="en-US" altLang="en-US" sz="2800" dirty="0">
                <a:latin typeface="Calibri" panose="020F0502020204030204" pitchFamily="34" charset="0"/>
              </a:rPr>
              <a:t>All sex partners should be evaluated, tested and treated.</a:t>
            </a:r>
          </a:p>
          <a:p>
            <a:pPr eaLnBrk="1" hangingPunct="1">
              <a:buFont typeface="Wingdings" panose="05000000000000000000" pitchFamily="2" charset="2"/>
              <a:buChar char="§"/>
            </a:pPr>
            <a:endParaRPr lang="en-US" altLang="en-US" sz="2800" dirty="0">
              <a:latin typeface="Calibri" panose="020F0502020204030204" pitchFamily="34" charset="0"/>
            </a:endParaRPr>
          </a:p>
          <a:p>
            <a:pPr eaLnBrk="1" hangingPunct="1">
              <a:buFont typeface="Wingdings" panose="05000000000000000000" pitchFamily="2" charset="2"/>
              <a:buChar char="§"/>
            </a:pPr>
            <a:r>
              <a:rPr lang="en-US" altLang="en-US" sz="2800" dirty="0">
                <a:solidFill>
                  <a:srgbClr val="FF0000"/>
                </a:solidFill>
                <a:latin typeface="Calibri" panose="020F0502020204030204" pitchFamily="34" charset="0"/>
              </a:rPr>
              <a:t>Abstain from ALL sexual intercourse until treatment is complete.</a:t>
            </a:r>
          </a:p>
        </p:txBody>
      </p:sp>
      <p:pic>
        <p:nvPicPr>
          <p:cNvPr id="204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3836" y="1764477"/>
            <a:ext cx="1563688"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7016">
            <a:off x="9512426" y="4290323"/>
            <a:ext cx="17097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12853" y="1764477"/>
            <a:ext cx="1729413" cy="11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06180" y="3419422"/>
            <a:ext cx="23495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068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Effect transition="in" filter="barn(inVertical)">
                                      <p:cBhvr>
                                        <p:cTn id="14" dur="500"/>
                                        <p:tgtEl>
                                          <p:spTgt spid="2048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Effect transition="in" filter="randombar(horizontal)">
                                      <p:cBhvr>
                                        <p:cTn id="19" dur="500"/>
                                        <p:tgtEl>
                                          <p:spTgt spid="2048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fade">
                                      <p:cBhvr>
                                        <p:cTn id="24" dur="1000"/>
                                        <p:tgtEl>
                                          <p:spTgt spid="20483">
                                            <p:txEl>
                                              <p:pRg st="5" end="5"/>
                                            </p:txEl>
                                          </p:spTgt>
                                        </p:tgtEl>
                                      </p:cBhvr>
                                    </p:animEffect>
                                    <p:anim calcmode="lin" valueType="num">
                                      <p:cBhvr>
                                        <p:cTn id="25"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04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97280" y="286603"/>
            <a:ext cx="10058400" cy="1139241"/>
          </a:xfrm>
        </p:spPr>
        <p:txBody>
          <a:bodyPr/>
          <a:lstStyle/>
          <a:p>
            <a:pPr eaLnBrk="1" hangingPunct="1"/>
            <a:r>
              <a:rPr lang="en-US" altLang="en-US" dirty="0">
                <a:latin typeface="Calibri" panose="020F0502020204030204" pitchFamily="34" charset="0"/>
              </a:rPr>
              <a:t>Syphilis</a:t>
            </a:r>
          </a:p>
        </p:txBody>
      </p:sp>
      <p:sp>
        <p:nvSpPr>
          <p:cNvPr id="22531" name="Rectangle 3"/>
          <p:cNvSpPr>
            <a:spLocks noGrp="1" noChangeArrowheads="1"/>
          </p:cNvSpPr>
          <p:nvPr>
            <p:ph idx="1"/>
          </p:nvPr>
        </p:nvSpPr>
        <p:spPr>
          <a:xfrm>
            <a:off x="1097280" y="1845734"/>
            <a:ext cx="7018020" cy="4431080"/>
          </a:xfrm>
        </p:spPr>
        <p:txBody>
          <a:bodyPr>
            <a:noAutofit/>
          </a:bodyPr>
          <a:lstStyle/>
          <a:p>
            <a:pPr eaLnBrk="1" hangingPunct="1">
              <a:buFont typeface="Wingdings" panose="05000000000000000000" pitchFamily="2" charset="2"/>
              <a:buChar char="§"/>
            </a:pPr>
            <a:r>
              <a:rPr lang="en-US" altLang="en-US" sz="3200" dirty="0">
                <a:latin typeface="Calibri" panose="020F0502020204030204" pitchFamily="34" charset="0"/>
              </a:rPr>
              <a:t>Bacterial, curable infection</a:t>
            </a:r>
          </a:p>
          <a:p>
            <a:pPr eaLnBrk="1" hangingPunct="1">
              <a:buFont typeface="Wingdings" panose="05000000000000000000" pitchFamily="2" charset="2"/>
              <a:buChar char="§"/>
            </a:pPr>
            <a:r>
              <a:rPr lang="en-US" altLang="en-US" sz="3200" dirty="0">
                <a:latin typeface="Calibri" panose="020F0502020204030204" pitchFamily="34" charset="0"/>
              </a:rPr>
              <a:t>One of the oldest known diseases</a:t>
            </a:r>
          </a:p>
          <a:p>
            <a:pPr eaLnBrk="1" hangingPunct="1">
              <a:buFont typeface="Wingdings" panose="05000000000000000000" pitchFamily="2" charset="2"/>
              <a:buChar char="§"/>
            </a:pPr>
            <a:r>
              <a:rPr lang="en-US" altLang="en-US" sz="3200" dirty="0">
                <a:latin typeface="Calibri" panose="020F0502020204030204" pitchFamily="34" charset="0"/>
              </a:rPr>
              <a:t>36,000 new cases nationwide</a:t>
            </a:r>
          </a:p>
          <a:p>
            <a:pPr eaLnBrk="1" hangingPunct="1">
              <a:buFont typeface="Wingdings" panose="05000000000000000000" pitchFamily="2" charset="2"/>
              <a:buChar char="§"/>
            </a:pPr>
            <a:r>
              <a:rPr lang="en-US" altLang="en-US" sz="3200" dirty="0">
                <a:latin typeface="Calibri" panose="020F0502020204030204" pitchFamily="34" charset="0"/>
              </a:rPr>
              <a:t>Transmission through vaginal, oral or anal intercourse – skin to skin contact during sex</a:t>
            </a:r>
          </a:p>
          <a:p>
            <a:pPr eaLnBrk="1" hangingPunct="1">
              <a:buFont typeface="Wingdings" panose="05000000000000000000" pitchFamily="2" charset="2"/>
              <a:buChar char="§"/>
            </a:pPr>
            <a:r>
              <a:rPr lang="en-US" altLang="en-US" sz="3200" b="1" dirty="0">
                <a:latin typeface="Calibri" panose="020F0502020204030204" pitchFamily="34" charset="0"/>
              </a:rPr>
              <a:t>Pregnant women can pass it on to their unborn child</a:t>
            </a:r>
          </a:p>
          <a:p>
            <a:pPr eaLnBrk="1" hangingPunct="1"/>
            <a:endParaRPr lang="en-US" altLang="en-US" sz="3200" dirty="0">
              <a:latin typeface="Calibri" panose="020F0502020204030204" pitchFamily="34" charset="0"/>
            </a:endParaRPr>
          </a:p>
        </p:txBody>
      </p:sp>
      <p:sp>
        <p:nvSpPr>
          <p:cNvPr id="3" name="Rectangle 2">
            <a:extLst/>
          </p:cNvPr>
          <p:cNvSpPr/>
          <p:nvPr/>
        </p:nvSpPr>
        <p:spPr>
          <a:xfrm>
            <a:off x="7848600" y="1066800"/>
            <a:ext cx="3939472" cy="2683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pic>
        <p:nvPicPr>
          <p:cNvPr id="225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4561" y="1373465"/>
            <a:ext cx="3593511" cy="251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594242"/>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97280" y="286604"/>
            <a:ext cx="10058400" cy="1170238"/>
          </a:xfrm>
        </p:spPr>
        <p:txBody>
          <a:bodyPr/>
          <a:lstStyle/>
          <a:p>
            <a:pPr eaLnBrk="1" hangingPunct="1"/>
            <a:r>
              <a:rPr lang="en-US" altLang="en-US" dirty="0">
                <a:latin typeface="Calibri" panose="020F0502020204030204" pitchFamily="34" charset="0"/>
              </a:rPr>
              <a:t> Syphilis Symptoms – Primary Stage</a:t>
            </a:r>
          </a:p>
        </p:txBody>
      </p:sp>
      <p:sp>
        <p:nvSpPr>
          <p:cNvPr id="24579" name="Rectangle 3"/>
          <p:cNvSpPr>
            <a:spLocks noGrp="1" noChangeArrowheads="1"/>
          </p:cNvSpPr>
          <p:nvPr>
            <p:ph idx="1"/>
          </p:nvPr>
        </p:nvSpPr>
        <p:spPr>
          <a:xfrm>
            <a:off x="1097279" y="1845734"/>
            <a:ext cx="8186205" cy="4462076"/>
          </a:xfrm>
        </p:spPr>
        <p:txBody>
          <a:bodyPr>
            <a:noAutofit/>
          </a:bodyPr>
          <a:lstStyle/>
          <a:p>
            <a:pPr eaLnBrk="1" hangingPunct="1">
              <a:buFont typeface="Wingdings" panose="05000000000000000000" pitchFamily="2" charset="2"/>
              <a:buChar char="§"/>
            </a:pPr>
            <a:r>
              <a:rPr lang="en-US" altLang="en-US" sz="3600" dirty="0">
                <a:latin typeface="Calibri" panose="020F0502020204030204" pitchFamily="34" charset="0"/>
              </a:rPr>
              <a:t>The start of the first symptoms is 21 days</a:t>
            </a:r>
          </a:p>
          <a:p>
            <a:pPr eaLnBrk="1" hangingPunct="1">
              <a:buFont typeface="Wingdings" panose="05000000000000000000" pitchFamily="2" charset="2"/>
              <a:buChar char="§"/>
            </a:pPr>
            <a:r>
              <a:rPr lang="en-US" altLang="en-US" sz="3600" dirty="0">
                <a:latin typeface="Calibri" panose="020F0502020204030204" pitchFamily="34" charset="0"/>
              </a:rPr>
              <a:t>Marked by the appearance of a sore called a “chancre”</a:t>
            </a:r>
          </a:p>
          <a:p>
            <a:pPr eaLnBrk="1" hangingPunct="1">
              <a:buFont typeface="Wingdings" panose="05000000000000000000" pitchFamily="2" charset="2"/>
              <a:buChar char="§"/>
            </a:pPr>
            <a:endParaRPr lang="en-US" altLang="en-US" sz="3600" dirty="0">
              <a:latin typeface="Calibri" panose="020F0502020204030204" pitchFamily="34" charset="0"/>
            </a:endParaRPr>
          </a:p>
          <a:p>
            <a:pPr eaLnBrk="1" hangingPunct="1">
              <a:buFont typeface="Wingdings" panose="05000000000000000000" pitchFamily="2" charset="2"/>
              <a:buChar char="§"/>
            </a:pPr>
            <a:r>
              <a:rPr lang="en-US" altLang="en-US" sz="3600" dirty="0">
                <a:latin typeface="Calibri" panose="020F0502020204030204" pitchFamily="34" charset="0"/>
              </a:rPr>
              <a:t>Chancres are round, firm and painless</a:t>
            </a:r>
          </a:p>
          <a:p>
            <a:pPr eaLnBrk="1" hangingPunct="1">
              <a:buFont typeface="Wingdings" panose="05000000000000000000" pitchFamily="2" charset="2"/>
              <a:buChar char="§"/>
            </a:pPr>
            <a:r>
              <a:rPr lang="en-US" altLang="en-US" sz="3600" dirty="0">
                <a:latin typeface="Calibri" panose="020F0502020204030204" pitchFamily="34" charset="0"/>
              </a:rPr>
              <a:t>It appears where syphilis entered the body</a:t>
            </a:r>
          </a:p>
          <a:p>
            <a:pPr eaLnBrk="1" hangingPunct="1">
              <a:buFont typeface="Wingdings" panose="05000000000000000000" pitchFamily="2" charset="2"/>
              <a:buChar char="§"/>
            </a:pPr>
            <a:r>
              <a:rPr lang="en-US" altLang="en-US" sz="3600" dirty="0">
                <a:latin typeface="Calibri" panose="020F0502020204030204" pitchFamily="34" charset="0"/>
              </a:rPr>
              <a:t>Chancres last approximately 3-6 weeks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5444" y="2438701"/>
            <a:ext cx="2101311" cy="19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48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down)">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wipe(down)">
                                      <p:cBhvr>
                                        <p:cTn id="17" dur="500"/>
                                        <p:tgtEl>
                                          <p:spTgt spid="245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wipe(down)">
                                      <p:cBhvr>
                                        <p:cTn id="22" dur="500"/>
                                        <p:tgtEl>
                                          <p:spTgt spid="245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wipe(down)">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syphchan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334" y="2865895"/>
            <a:ext cx="4449305" cy="2936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6" name="Picture 2" descr="syphili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706"/>
            <a:ext cx="4824734" cy="36298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Box 1"/>
          <p:cNvSpPr txBox="1">
            <a:spLocks noChangeArrowheads="1"/>
          </p:cNvSpPr>
          <p:nvPr/>
        </p:nvSpPr>
        <p:spPr bwMode="auto">
          <a:xfrm rot="1274363">
            <a:off x="7054850" y="1497014"/>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a:solidFill>
                  <a:srgbClr val="000000"/>
                </a:solidFill>
              </a:rPr>
              <a:t>Primary Syphilis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8184" y="3928821"/>
            <a:ext cx="2991174" cy="225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7415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TD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79438"/>
            <a:ext cx="7924800" cy="5287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
          <p:cNvSpPr txBox="1">
            <a:spLocks noChangeArrowheads="1"/>
          </p:cNvSpPr>
          <p:nvPr/>
        </p:nvSpPr>
        <p:spPr bwMode="auto">
          <a:xfrm rot="1274363">
            <a:off x="10063863" y="1450520"/>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a:solidFill>
                  <a:srgbClr val="000000"/>
                </a:solidFill>
              </a:rPr>
              <a:t>Syphilis chancre</a:t>
            </a:r>
          </a:p>
        </p:txBody>
      </p:sp>
    </p:spTree>
    <p:extLst>
      <p:ext uri="{BB962C8B-B14F-4D97-AF65-F5344CB8AC3E}">
        <p14:creationId xmlns:p14="http://schemas.microsoft.com/office/powerpoint/2010/main" val="38607893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97878" y="74679"/>
            <a:ext cx="8229600" cy="1143000"/>
          </a:xfrm>
        </p:spPr>
        <p:txBody>
          <a:bodyPr/>
          <a:lstStyle/>
          <a:p>
            <a:pPr eaLnBrk="1" hangingPunct="1"/>
            <a:r>
              <a:rPr lang="en-US" altLang="en-US" sz="4000" dirty="0">
                <a:latin typeface="Calibri" panose="020F0502020204030204" pitchFamily="34" charset="0"/>
              </a:rPr>
              <a:t> Syphilis Symptoms – Secondary Stage</a:t>
            </a:r>
          </a:p>
        </p:txBody>
      </p:sp>
      <p:sp>
        <p:nvSpPr>
          <p:cNvPr id="30723" name="Rectangle 3"/>
          <p:cNvSpPr>
            <a:spLocks noGrp="1" noChangeArrowheads="1"/>
          </p:cNvSpPr>
          <p:nvPr>
            <p:ph idx="1"/>
          </p:nvPr>
        </p:nvSpPr>
        <p:spPr>
          <a:xfrm>
            <a:off x="381000" y="1348354"/>
            <a:ext cx="11353800" cy="5362412"/>
          </a:xfrm>
        </p:spPr>
        <p:txBody>
          <a:bodyPr>
            <a:noAutofit/>
          </a:bodyPr>
          <a:lstStyle/>
          <a:p>
            <a:pPr>
              <a:lnSpc>
                <a:spcPct val="100000"/>
              </a:lnSpc>
              <a:buFont typeface="Wingdings" panose="05000000000000000000" pitchFamily="2" charset="2"/>
              <a:buChar char="§"/>
            </a:pPr>
            <a:r>
              <a:rPr lang="en-US" altLang="en-US" dirty="0">
                <a:latin typeface="Calibri" panose="020F0502020204030204" pitchFamily="34" charset="0"/>
              </a:rPr>
              <a:t>Develops 3-6 weeks after the chancres appear</a:t>
            </a:r>
          </a:p>
          <a:p>
            <a:pPr>
              <a:lnSpc>
                <a:spcPct val="100000"/>
              </a:lnSpc>
              <a:buFont typeface="Wingdings" panose="05000000000000000000" pitchFamily="2" charset="2"/>
              <a:buChar char="§"/>
            </a:pPr>
            <a:r>
              <a:rPr lang="en-US" altLang="en-US" dirty="0">
                <a:latin typeface="Calibri" panose="020F0502020204030204" pitchFamily="34" charset="0"/>
              </a:rPr>
              <a:t>A rough, red or reddish brown rash that does NOT typically cause itching, lasting 2-6 weeks</a:t>
            </a:r>
          </a:p>
          <a:p>
            <a:pPr>
              <a:lnSpc>
                <a:spcPct val="100000"/>
              </a:lnSpc>
              <a:buFont typeface="Wingdings" panose="05000000000000000000" pitchFamily="2" charset="2"/>
              <a:buChar char="§"/>
            </a:pPr>
            <a:r>
              <a:rPr lang="en-US" altLang="en-US" dirty="0">
                <a:latin typeface="Calibri" panose="020F0502020204030204" pitchFamily="34" charset="0"/>
              </a:rPr>
              <a:t>Usually appears on the palms of the hands or bottoms of the feet</a:t>
            </a:r>
          </a:p>
          <a:p>
            <a:pPr>
              <a:lnSpc>
                <a:spcPct val="100000"/>
              </a:lnSpc>
              <a:buFont typeface="Wingdings" panose="05000000000000000000" pitchFamily="2" charset="2"/>
              <a:buChar char="§"/>
            </a:pPr>
            <a:r>
              <a:rPr lang="en-US" altLang="en-US" dirty="0">
                <a:latin typeface="Calibri" panose="020F0502020204030204" pitchFamily="34" charset="0"/>
              </a:rPr>
              <a:t>Other symptoms include:</a:t>
            </a:r>
          </a:p>
          <a:p>
            <a:pPr lvl="4">
              <a:lnSpc>
                <a:spcPct val="100000"/>
              </a:lnSpc>
              <a:spcBef>
                <a:spcPts val="0"/>
              </a:spcBef>
              <a:spcAft>
                <a:spcPts val="0"/>
              </a:spcAft>
              <a:buFont typeface="Wingdings" panose="05000000000000000000" pitchFamily="2" charset="2"/>
              <a:buChar char="§"/>
            </a:pPr>
            <a:r>
              <a:rPr lang="en-US" altLang="en-US" sz="2000" dirty="0">
                <a:latin typeface="Calibri" panose="020F0502020204030204" pitchFamily="34" charset="0"/>
              </a:rPr>
              <a:t>fever</a:t>
            </a:r>
          </a:p>
          <a:p>
            <a:pPr lvl="4">
              <a:lnSpc>
                <a:spcPct val="100000"/>
              </a:lnSpc>
              <a:spcBef>
                <a:spcPts val="0"/>
              </a:spcBef>
              <a:spcAft>
                <a:spcPts val="0"/>
              </a:spcAft>
              <a:buFont typeface="Wingdings" panose="05000000000000000000" pitchFamily="2" charset="2"/>
              <a:buChar char="§"/>
            </a:pPr>
            <a:r>
              <a:rPr lang="en-US" altLang="en-US" sz="2000" dirty="0">
                <a:latin typeface="Calibri" panose="020F0502020204030204" pitchFamily="34" charset="0"/>
              </a:rPr>
              <a:t>swollen lymph nodes </a:t>
            </a:r>
          </a:p>
          <a:p>
            <a:pPr lvl="4">
              <a:lnSpc>
                <a:spcPct val="100000"/>
              </a:lnSpc>
              <a:spcBef>
                <a:spcPts val="0"/>
              </a:spcBef>
              <a:spcAft>
                <a:spcPts val="0"/>
              </a:spcAft>
              <a:buFont typeface="Wingdings" panose="05000000000000000000" pitchFamily="2" charset="2"/>
              <a:buChar char="§"/>
            </a:pPr>
            <a:r>
              <a:rPr lang="en-US" altLang="en-US" sz="2000" dirty="0">
                <a:latin typeface="Calibri" panose="020F0502020204030204" pitchFamily="34" charset="0"/>
              </a:rPr>
              <a:t>sore throat</a:t>
            </a:r>
          </a:p>
          <a:p>
            <a:pPr lvl="4">
              <a:lnSpc>
                <a:spcPct val="100000"/>
              </a:lnSpc>
              <a:spcBef>
                <a:spcPts val="0"/>
              </a:spcBef>
              <a:spcAft>
                <a:spcPts val="0"/>
              </a:spcAft>
              <a:buFont typeface="Wingdings" panose="05000000000000000000" pitchFamily="2" charset="2"/>
              <a:buChar char="§"/>
            </a:pPr>
            <a:r>
              <a:rPr lang="en-US" altLang="en-US" sz="2000" dirty="0">
                <a:latin typeface="Calibri" panose="020F0502020204030204" pitchFamily="34" charset="0"/>
              </a:rPr>
              <a:t>patchy hair loss</a:t>
            </a:r>
          </a:p>
          <a:p>
            <a:pPr lvl="4">
              <a:lnSpc>
                <a:spcPct val="100000"/>
              </a:lnSpc>
              <a:spcBef>
                <a:spcPts val="0"/>
              </a:spcBef>
              <a:spcAft>
                <a:spcPts val="0"/>
              </a:spcAft>
              <a:buFont typeface="Wingdings" panose="05000000000000000000" pitchFamily="2" charset="2"/>
              <a:buChar char="§"/>
            </a:pPr>
            <a:r>
              <a:rPr lang="en-US" altLang="en-US" sz="2000" dirty="0">
                <a:latin typeface="Calibri" panose="020F0502020204030204" pitchFamily="34" charset="0"/>
              </a:rPr>
              <a:t>headaches</a:t>
            </a:r>
          </a:p>
          <a:p>
            <a:pPr lvl="4">
              <a:lnSpc>
                <a:spcPct val="100000"/>
              </a:lnSpc>
              <a:spcBef>
                <a:spcPts val="0"/>
              </a:spcBef>
              <a:spcAft>
                <a:spcPts val="0"/>
              </a:spcAft>
              <a:buFont typeface="Wingdings" panose="05000000000000000000" pitchFamily="2" charset="2"/>
              <a:buChar char="§"/>
            </a:pPr>
            <a:r>
              <a:rPr lang="en-US" altLang="en-US" sz="2000" dirty="0">
                <a:latin typeface="Calibri" panose="020F0502020204030204" pitchFamily="34" charset="0"/>
              </a:rPr>
              <a:t>weight loss</a:t>
            </a:r>
          </a:p>
          <a:p>
            <a:pPr lvl="4">
              <a:lnSpc>
                <a:spcPct val="100000"/>
              </a:lnSpc>
              <a:spcBef>
                <a:spcPts val="0"/>
              </a:spcBef>
              <a:spcAft>
                <a:spcPts val="0"/>
              </a:spcAft>
              <a:buFont typeface="Wingdings" panose="05000000000000000000" pitchFamily="2" charset="2"/>
              <a:buChar char="§"/>
            </a:pPr>
            <a:r>
              <a:rPr lang="en-US" altLang="en-US" sz="2000" dirty="0">
                <a:latin typeface="Calibri" panose="020F0502020204030204" pitchFamily="34" charset="0"/>
              </a:rPr>
              <a:t>muscle aches and fatigue</a:t>
            </a:r>
          </a:p>
          <a:p>
            <a:pPr>
              <a:lnSpc>
                <a:spcPct val="100000"/>
              </a:lnSpc>
              <a:buFont typeface="Wingdings" panose="05000000000000000000" pitchFamily="2" charset="2"/>
              <a:buChar char="§"/>
            </a:pPr>
            <a:r>
              <a:rPr lang="en-US" altLang="en-US" dirty="0">
                <a:latin typeface="Calibri" panose="020F0502020204030204" pitchFamily="34" charset="0"/>
              </a:rPr>
              <a:t>Still contagious through sex</a:t>
            </a:r>
          </a:p>
          <a:p>
            <a:pPr>
              <a:lnSpc>
                <a:spcPct val="100000"/>
              </a:lnSpc>
              <a:buFont typeface="Wingdings" panose="05000000000000000000" pitchFamily="2" charset="2"/>
              <a:buChar char="§"/>
            </a:pPr>
            <a:r>
              <a:rPr lang="en-US" altLang="en-US" dirty="0">
                <a:latin typeface="Calibri" panose="020F0502020204030204" pitchFamily="34" charset="0"/>
              </a:rPr>
              <a:t>Symptoms will resolve without treatment but disease will remain in body </a:t>
            </a:r>
          </a:p>
        </p:txBody>
      </p:sp>
      <p:pic>
        <p:nvPicPr>
          <p:cNvPr id="3072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901" y="646179"/>
            <a:ext cx="2218840" cy="287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yphilis-ha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6642" y="3853768"/>
            <a:ext cx="2495358" cy="21608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th_syphilis_picture_secondary_65"/>
          <p:cNvPicPr>
            <a:picLocks noChangeAspect="1" noChangeArrowheads="1"/>
          </p:cNvPicPr>
          <p:nvPr/>
        </p:nvPicPr>
        <p:blipFill>
          <a:blip r:embed="rId5">
            <a:extLst>
              <a:ext uri="{28A0092B-C50C-407E-A947-70E740481C1C}">
                <a14:useLocalDpi xmlns:a14="http://schemas.microsoft.com/office/drawing/2010/main" val="0"/>
              </a:ext>
            </a:extLst>
          </a:blip>
          <a:srcRect l="3969" t="2625" r="3969" b="2625"/>
          <a:stretch>
            <a:fillRect/>
          </a:stretch>
        </p:blipFill>
        <p:spPr bwMode="auto">
          <a:xfrm>
            <a:off x="4254753" y="2856075"/>
            <a:ext cx="1929983" cy="30019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6332493" y="3140845"/>
            <a:ext cx="3216391" cy="2158480"/>
          </a:xfrm>
          <a:prstGeom prst="rect">
            <a:avLst/>
          </a:prstGeom>
        </p:spPr>
      </p:pic>
    </p:spTree>
    <p:extLst>
      <p:ext uri="{BB962C8B-B14F-4D97-AF65-F5344CB8AC3E}">
        <p14:creationId xmlns:p14="http://schemas.microsoft.com/office/powerpoint/2010/main" val="2004043006"/>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304800"/>
            <a:ext cx="8839200" cy="762000"/>
          </a:xfrm>
        </p:spPr>
        <p:txBody>
          <a:bodyPr/>
          <a:lstStyle/>
          <a:p>
            <a:pPr eaLnBrk="1" hangingPunct="1"/>
            <a:r>
              <a:rPr lang="en-US" altLang="en-US">
                <a:latin typeface="Calibri" panose="020F0502020204030204" pitchFamily="34" charset="0"/>
              </a:rPr>
              <a:t>Symptoms – Latent &amp; Tertiary Stage</a:t>
            </a:r>
          </a:p>
        </p:txBody>
      </p:sp>
      <p:sp>
        <p:nvSpPr>
          <p:cNvPr id="36867" name="Rectangle 3"/>
          <p:cNvSpPr>
            <a:spLocks noGrp="1" noChangeArrowheads="1"/>
          </p:cNvSpPr>
          <p:nvPr>
            <p:ph idx="1"/>
          </p:nvPr>
        </p:nvSpPr>
        <p:spPr>
          <a:xfrm>
            <a:off x="278969" y="1797802"/>
            <a:ext cx="6927743" cy="4374397"/>
          </a:xfrm>
        </p:spPr>
        <p:txBody>
          <a:bodyPr>
            <a:normAutofit/>
          </a:bodyPr>
          <a:lstStyle/>
          <a:p>
            <a:pPr eaLnBrk="1" hangingPunct="1">
              <a:buFont typeface="Wingdings" panose="05000000000000000000" pitchFamily="2" charset="2"/>
              <a:buChar char="§"/>
            </a:pPr>
            <a:r>
              <a:rPr lang="en-US" altLang="en-US" sz="2800" dirty="0">
                <a:latin typeface="Calibri" panose="020F0502020204030204" pitchFamily="34" charset="0"/>
              </a:rPr>
              <a:t>Latent syphilis – may not have symptoms</a:t>
            </a:r>
          </a:p>
          <a:p>
            <a:pPr eaLnBrk="1" hangingPunct="1">
              <a:buFont typeface="Wingdings" panose="05000000000000000000" pitchFamily="2" charset="2"/>
              <a:buChar char="§"/>
            </a:pPr>
            <a:r>
              <a:rPr lang="en-US" altLang="en-US" sz="2800" dirty="0">
                <a:latin typeface="Calibri" panose="020F0502020204030204" pitchFamily="34" charset="0"/>
              </a:rPr>
              <a:t>Without treatment latent syphilis progresses to tertiary syphilis</a:t>
            </a:r>
          </a:p>
          <a:p>
            <a:pPr eaLnBrk="1" hangingPunct="1">
              <a:buFont typeface="Wingdings" panose="05000000000000000000" pitchFamily="2" charset="2"/>
              <a:buChar char="§"/>
            </a:pPr>
            <a:r>
              <a:rPr lang="en-US" altLang="en-US" sz="2800" dirty="0">
                <a:latin typeface="Calibri" panose="020F0502020204030204" pitchFamily="34" charset="0"/>
              </a:rPr>
              <a:t>Tertiary syphilis – damages heart, eyes, brain, nervous system, bones and/or joints</a:t>
            </a:r>
          </a:p>
          <a:p>
            <a:pPr eaLnBrk="1" hangingPunct="1">
              <a:buFont typeface="Wingdings" panose="05000000000000000000" pitchFamily="2" charset="2"/>
              <a:buChar char="§"/>
            </a:pPr>
            <a:r>
              <a:rPr lang="en-US" altLang="en-US" sz="2800" dirty="0">
                <a:latin typeface="Calibri" panose="020F0502020204030204" pitchFamily="34" charset="0"/>
              </a:rPr>
              <a:t>Mental illness (</a:t>
            </a:r>
            <a:r>
              <a:rPr lang="en-US" altLang="en-US" sz="2800" dirty="0" err="1">
                <a:latin typeface="Calibri" panose="020F0502020204030204" pitchFamily="34" charset="0"/>
              </a:rPr>
              <a:t>Neurosyphilis</a:t>
            </a:r>
            <a:r>
              <a:rPr lang="en-US" altLang="en-US" sz="2800" dirty="0">
                <a:latin typeface="Calibri" panose="020F0502020204030204" pitchFamily="34" charset="0"/>
              </a:rPr>
              <a:t>), blindness, deafness, Dementia, Heart disease, Seizures</a:t>
            </a:r>
          </a:p>
          <a:p>
            <a:pPr eaLnBrk="1" hangingPunct="1">
              <a:buFont typeface="Wingdings" panose="05000000000000000000" pitchFamily="2" charset="2"/>
              <a:buChar char="§"/>
            </a:pPr>
            <a:r>
              <a:rPr lang="en-US" altLang="en-US" sz="2800" dirty="0">
                <a:latin typeface="Calibri" panose="020F0502020204030204" pitchFamily="34" charset="0"/>
              </a:rPr>
              <a:t>May cause death</a:t>
            </a:r>
          </a:p>
        </p:txBody>
      </p:sp>
      <p:pic>
        <p:nvPicPr>
          <p:cNvPr id="2" name="Picture 1"/>
          <p:cNvPicPr>
            <a:picLocks noChangeAspect="1"/>
          </p:cNvPicPr>
          <p:nvPr/>
        </p:nvPicPr>
        <p:blipFill>
          <a:blip r:embed="rId3"/>
          <a:stretch>
            <a:fillRect/>
          </a:stretch>
        </p:blipFill>
        <p:spPr>
          <a:xfrm>
            <a:off x="7023484" y="1797802"/>
            <a:ext cx="5168516" cy="4437091"/>
          </a:xfrm>
          <a:prstGeom prst="rect">
            <a:avLst/>
          </a:prstGeom>
        </p:spPr>
      </p:pic>
    </p:spTree>
    <p:extLst>
      <p:ext uri="{BB962C8B-B14F-4D97-AF65-F5344CB8AC3E}">
        <p14:creationId xmlns:p14="http://schemas.microsoft.com/office/powerpoint/2010/main" val="557953151"/>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59416" y="286604"/>
            <a:ext cx="10396263" cy="1054834"/>
          </a:xfrm>
        </p:spPr>
        <p:txBody>
          <a:bodyPr/>
          <a:lstStyle/>
          <a:p>
            <a:pPr eaLnBrk="1" hangingPunct="1"/>
            <a:r>
              <a:rPr lang="en-US" altLang="en-US" dirty="0">
                <a:latin typeface="Calibri" panose="020F0502020204030204" pitchFamily="34" charset="0"/>
              </a:rPr>
              <a:t>Syphilis Testing and Treatment</a:t>
            </a:r>
          </a:p>
        </p:txBody>
      </p:sp>
      <p:sp>
        <p:nvSpPr>
          <p:cNvPr id="38915" name="Rectangle 3"/>
          <p:cNvSpPr>
            <a:spLocks noGrp="1" noChangeArrowheads="1"/>
          </p:cNvSpPr>
          <p:nvPr>
            <p:ph idx="1"/>
          </p:nvPr>
        </p:nvSpPr>
        <p:spPr>
          <a:xfrm>
            <a:off x="1097280" y="1732177"/>
            <a:ext cx="8229600" cy="4525963"/>
          </a:xfrm>
        </p:spPr>
        <p:txBody>
          <a:bodyPr>
            <a:normAutofit/>
          </a:bodyPr>
          <a:lstStyle/>
          <a:p>
            <a:pPr eaLnBrk="1" hangingPunct="1">
              <a:buFont typeface="Wingdings" panose="05000000000000000000" pitchFamily="2" charset="2"/>
              <a:buChar char="§"/>
            </a:pPr>
            <a:r>
              <a:rPr lang="en-US" altLang="en-US" sz="3200" dirty="0">
                <a:latin typeface="Calibri" panose="020F0502020204030204" pitchFamily="34" charset="0"/>
              </a:rPr>
              <a:t>Testing completed through a blood test</a:t>
            </a:r>
          </a:p>
          <a:p>
            <a:pPr eaLnBrk="1" hangingPunct="1">
              <a:buFont typeface="Wingdings" panose="05000000000000000000" pitchFamily="2" charset="2"/>
              <a:buChar char="§"/>
            </a:pPr>
            <a:r>
              <a:rPr lang="en-US" altLang="en-US" sz="3200" dirty="0">
                <a:latin typeface="Calibri" panose="020F0502020204030204" pitchFamily="34" charset="0"/>
              </a:rPr>
              <a:t>Easier to treat while in the earlier stages of the disease</a:t>
            </a:r>
          </a:p>
          <a:p>
            <a:pPr eaLnBrk="1" hangingPunct="1">
              <a:buFont typeface="Wingdings" panose="05000000000000000000" pitchFamily="2" charset="2"/>
              <a:buChar char="§"/>
            </a:pPr>
            <a:r>
              <a:rPr lang="en-US" altLang="en-US" sz="3200" dirty="0">
                <a:latin typeface="Calibri" panose="020F0502020204030204" pitchFamily="34" charset="0"/>
              </a:rPr>
              <a:t>Treated with penicillin or other antibiotics</a:t>
            </a:r>
          </a:p>
          <a:p>
            <a:pPr eaLnBrk="1" hangingPunct="1">
              <a:buFont typeface="Wingdings" panose="05000000000000000000" pitchFamily="2" charset="2"/>
              <a:buChar char="§"/>
            </a:pPr>
            <a:r>
              <a:rPr lang="en-US" altLang="en-US" sz="3200" dirty="0">
                <a:latin typeface="Calibri" panose="020F0502020204030204" pitchFamily="34" charset="0"/>
              </a:rPr>
              <a:t>Damage done to organs through tertiary syphilis is not reversible</a:t>
            </a:r>
          </a:p>
          <a:p>
            <a:pPr eaLnBrk="1" hangingPunct="1">
              <a:buFont typeface="Wingdings" panose="05000000000000000000" pitchFamily="2" charset="2"/>
              <a:buChar char="§"/>
            </a:pPr>
            <a:r>
              <a:rPr lang="en-US" altLang="en-US" sz="3200" dirty="0">
                <a:latin typeface="Calibri" panose="020F0502020204030204" pitchFamily="34" charset="0"/>
              </a:rPr>
              <a:t>Abstain from sex during treatment</a:t>
            </a:r>
          </a:p>
          <a:p>
            <a:pPr eaLnBrk="1" hangingPunct="1">
              <a:buFont typeface="Wingdings" panose="05000000000000000000" pitchFamily="2" charset="2"/>
              <a:buChar char="§"/>
            </a:pPr>
            <a:r>
              <a:rPr lang="en-US" altLang="en-US" sz="3200" dirty="0">
                <a:latin typeface="Calibri" panose="020F0502020204030204" pitchFamily="34" charset="0"/>
              </a:rPr>
              <a:t>Partners must be treated as well</a:t>
            </a:r>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31869">
            <a:off x="9551158" y="1944865"/>
            <a:ext cx="2299562" cy="129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9594" y="3995158"/>
            <a:ext cx="1924373" cy="192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675300"/>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97280" y="286603"/>
            <a:ext cx="10058400" cy="1046251"/>
          </a:xfrm>
        </p:spPr>
        <p:txBody>
          <a:bodyPr/>
          <a:lstStyle/>
          <a:p>
            <a:pPr eaLnBrk="1" hangingPunct="1"/>
            <a:r>
              <a:rPr lang="en-US" altLang="en-US" dirty="0">
                <a:latin typeface="Calibri" panose="020F0502020204030204" pitchFamily="34" charset="0"/>
              </a:rPr>
              <a:t>HIV and AIDS</a:t>
            </a:r>
          </a:p>
        </p:txBody>
      </p:sp>
      <p:sp>
        <p:nvSpPr>
          <p:cNvPr id="40963" name="Rectangle 3"/>
          <p:cNvSpPr>
            <a:spLocks noGrp="1" noChangeArrowheads="1"/>
          </p:cNvSpPr>
          <p:nvPr>
            <p:ph idx="1"/>
          </p:nvPr>
        </p:nvSpPr>
        <p:spPr>
          <a:xfrm>
            <a:off x="526942" y="1705516"/>
            <a:ext cx="10407758" cy="4864918"/>
          </a:xfrm>
        </p:spPr>
        <p:txBody>
          <a:bodyPr>
            <a:noAutofit/>
          </a:bodyPr>
          <a:lstStyle/>
          <a:p>
            <a:pPr eaLnBrk="1" hangingPunct="1">
              <a:buFont typeface="Wingdings" panose="05000000000000000000" pitchFamily="2" charset="2"/>
              <a:buChar char="§"/>
            </a:pPr>
            <a:r>
              <a:rPr lang="en-US" altLang="en-US" sz="2800" dirty="0">
                <a:latin typeface="Calibri" panose="020F0502020204030204" pitchFamily="34" charset="0"/>
              </a:rPr>
              <a:t>Viral infection </a:t>
            </a:r>
          </a:p>
          <a:p>
            <a:pPr eaLnBrk="1" hangingPunct="1">
              <a:buFont typeface="Wingdings" panose="05000000000000000000" pitchFamily="2" charset="2"/>
              <a:buChar char="§"/>
            </a:pPr>
            <a:r>
              <a:rPr lang="en-US" altLang="en-US" sz="2800" dirty="0">
                <a:latin typeface="Calibri" panose="020F0502020204030204" pitchFamily="34" charset="0"/>
              </a:rPr>
              <a:t>Controllable with daily medication for life</a:t>
            </a:r>
          </a:p>
          <a:p>
            <a:pPr eaLnBrk="1" hangingPunct="1">
              <a:buFont typeface="Wingdings" panose="05000000000000000000" pitchFamily="2" charset="2"/>
              <a:buChar char="§"/>
            </a:pPr>
            <a:r>
              <a:rPr lang="en-US" altLang="en-US" sz="2800" dirty="0">
                <a:latin typeface="Calibri" panose="020F0502020204030204" pitchFamily="34" charset="0"/>
              </a:rPr>
              <a:t>More than 1 million individuals with HIV</a:t>
            </a:r>
          </a:p>
          <a:p>
            <a:pPr lvl="1" eaLnBrk="1" hangingPunct="1">
              <a:buFont typeface="Wingdings" panose="05000000000000000000" pitchFamily="2" charset="2"/>
              <a:buChar char="§"/>
            </a:pPr>
            <a:r>
              <a:rPr lang="en-US" altLang="en-US" sz="2800" dirty="0">
                <a:latin typeface="Calibri" panose="020F0502020204030204" pitchFamily="34" charset="0"/>
              </a:rPr>
              <a:t>Approximately 20% of these individuals are unaware of their positive HIV status</a:t>
            </a:r>
          </a:p>
          <a:p>
            <a:pPr eaLnBrk="1" hangingPunct="1">
              <a:buFont typeface="Wingdings" panose="05000000000000000000" pitchFamily="2" charset="2"/>
              <a:buChar char="§"/>
            </a:pPr>
            <a:r>
              <a:rPr lang="en-US" altLang="en-US" sz="2800" dirty="0">
                <a:latin typeface="Calibri" panose="020F0502020204030204" pitchFamily="34" charset="0"/>
              </a:rPr>
              <a:t>Spread through vaginal, oral or anal intercourse through bodily fluids</a:t>
            </a:r>
          </a:p>
          <a:p>
            <a:pPr lvl="1" eaLnBrk="1" hangingPunct="1">
              <a:buFont typeface="Wingdings" panose="05000000000000000000" pitchFamily="2" charset="2"/>
              <a:buChar char="§"/>
            </a:pPr>
            <a:r>
              <a:rPr lang="en-US" altLang="en-US" sz="2800" dirty="0">
                <a:latin typeface="Calibri" panose="020F0502020204030204" pitchFamily="34" charset="0"/>
              </a:rPr>
              <a:t>Blood, semen, vaginal secretions</a:t>
            </a:r>
          </a:p>
          <a:p>
            <a:pPr lvl="1" eaLnBrk="1" hangingPunct="1">
              <a:buFont typeface="Wingdings" panose="05000000000000000000" pitchFamily="2" charset="2"/>
              <a:buChar char="§"/>
            </a:pPr>
            <a:r>
              <a:rPr lang="en-US" altLang="en-US" sz="2800" dirty="0">
                <a:latin typeface="Calibri" panose="020F0502020204030204" pitchFamily="34" charset="0"/>
              </a:rPr>
              <a:t>Childbirth (with untreated infection)</a:t>
            </a:r>
          </a:p>
          <a:p>
            <a:pPr eaLnBrk="1" hangingPunct="1">
              <a:buFont typeface="Wingdings" panose="05000000000000000000" pitchFamily="2" charset="2"/>
              <a:buChar char="§"/>
            </a:pPr>
            <a:r>
              <a:rPr lang="en-US" altLang="en-US" sz="2800" dirty="0">
                <a:latin typeface="Calibri" panose="020F0502020204030204" pitchFamily="34" charset="0"/>
              </a:rPr>
              <a:t>Injection drug/sharing needles</a:t>
            </a:r>
          </a:p>
        </p:txBody>
      </p:sp>
      <p:pic>
        <p:nvPicPr>
          <p:cNvPr id="419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5966" y="449803"/>
            <a:ext cx="1676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36250" y="114303"/>
            <a:ext cx="2991173" cy="31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74606" y="4838698"/>
            <a:ext cx="2157231" cy="143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8664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1097280" y="286604"/>
            <a:ext cx="10058400" cy="1008798"/>
          </a:xfrm>
        </p:spPr>
        <p:txBody>
          <a:bodyPr/>
          <a:lstStyle/>
          <a:p>
            <a:pPr eaLnBrk="1" hangingPunct="1"/>
            <a:r>
              <a:rPr lang="en-US" altLang="en-US" dirty="0"/>
              <a:t>Acute HIV Infection</a:t>
            </a:r>
          </a:p>
        </p:txBody>
      </p:sp>
      <p:sp>
        <p:nvSpPr>
          <p:cNvPr id="43011" name="Content Placeholder 2"/>
          <p:cNvSpPr>
            <a:spLocks noGrp="1" noChangeArrowheads="1"/>
          </p:cNvSpPr>
          <p:nvPr>
            <p:ph idx="1"/>
          </p:nvPr>
        </p:nvSpPr>
        <p:spPr>
          <a:xfrm>
            <a:off x="940473" y="1837843"/>
            <a:ext cx="4384805" cy="4036016"/>
          </a:xfrm>
        </p:spPr>
        <p:txBody>
          <a:bodyPr>
            <a:normAutofit/>
          </a:bodyPr>
          <a:lstStyle/>
          <a:p>
            <a:pPr eaLnBrk="1" hangingPunct="1">
              <a:buFont typeface="Wingdings" panose="05000000000000000000" pitchFamily="2" charset="2"/>
              <a:buChar char="§"/>
            </a:pPr>
            <a:r>
              <a:rPr lang="en-US" altLang="en-US" sz="3200" dirty="0"/>
              <a:t>Fever and flu-like symptoms</a:t>
            </a:r>
          </a:p>
          <a:p>
            <a:pPr eaLnBrk="1" hangingPunct="1">
              <a:buFont typeface="Wingdings" panose="05000000000000000000" pitchFamily="2" charset="2"/>
              <a:buChar char="§"/>
            </a:pPr>
            <a:r>
              <a:rPr lang="en-US" altLang="en-US" sz="3200" dirty="0"/>
              <a:t>Lasts 2-4 weeks</a:t>
            </a:r>
          </a:p>
          <a:p>
            <a:pPr eaLnBrk="1" hangingPunct="1">
              <a:buFont typeface="Wingdings" panose="05000000000000000000" pitchFamily="2" charset="2"/>
              <a:buChar char="§"/>
            </a:pPr>
            <a:r>
              <a:rPr lang="en-US" altLang="en-US" sz="3200" dirty="0"/>
              <a:t>Can be mild - severe</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954" y="1295403"/>
            <a:ext cx="6842824" cy="502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01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97280" y="552483"/>
            <a:ext cx="10058400" cy="937763"/>
          </a:xfrm>
        </p:spPr>
        <p:txBody>
          <a:bodyPr/>
          <a:lstStyle/>
          <a:p>
            <a:pPr eaLnBrk="1" hangingPunct="1"/>
            <a:r>
              <a:rPr lang="en-US" altLang="en-US" dirty="0">
                <a:latin typeface="Calibri" panose="020F0502020204030204" pitchFamily="34" charset="0"/>
              </a:rPr>
              <a:t>How widespread are STDs?</a:t>
            </a:r>
          </a:p>
        </p:txBody>
      </p:sp>
      <p:sp>
        <p:nvSpPr>
          <p:cNvPr id="8195" name="Rectangle 3"/>
          <p:cNvSpPr>
            <a:spLocks noGrp="1" noChangeArrowheads="1"/>
          </p:cNvSpPr>
          <p:nvPr>
            <p:ph idx="1"/>
          </p:nvPr>
        </p:nvSpPr>
        <p:spPr>
          <a:xfrm>
            <a:off x="433953" y="1875295"/>
            <a:ext cx="7625166" cy="4448013"/>
          </a:xfrm>
        </p:spPr>
        <p:txBody>
          <a:bodyPr>
            <a:normAutofit/>
          </a:bodyPr>
          <a:lstStyle/>
          <a:p>
            <a:pPr eaLnBrk="1" hangingPunct="1">
              <a:lnSpc>
                <a:spcPct val="90000"/>
              </a:lnSpc>
            </a:pPr>
            <a:r>
              <a:rPr lang="en-US" altLang="en-US" sz="2400" dirty="0">
                <a:latin typeface="Calibri" panose="020F0502020204030204" pitchFamily="34" charset="0"/>
              </a:rPr>
              <a:t>Estimates:</a:t>
            </a:r>
          </a:p>
          <a:p>
            <a:pPr>
              <a:buFont typeface="Wingdings" panose="05000000000000000000" pitchFamily="2" charset="2"/>
              <a:buChar char="§"/>
            </a:pPr>
            <a:r>
              <a:rPr lang="en-US" altLang="en-US" sz="2400" dirty="0">
                <a:latin typeface="Calibri" panose="020F0502020204030204" pitchFamily="34" charset="0"/>
              </a:rPr>
              <a:t>75 Million people living in the U.S have a viral STD.</a:t>
            </a:r>
          </a:p>
          <a:p>
            <a:pPr>
              <a:buFont typeface="Wingdings" panose="05000000000000000000" pitchFamily="2" charset="2"/>
              <a:buChar char="§"/>
            </a:pPr>
            <a:r>
              <a:rPr lang="en-US" altLang="en-US" sz="2400" dirty="0">
                <a:latin typeface="Calibri" panose="020F0502020204030204" pitchFamily="34" charset="0"/>
              </a:rPr>
              <a:t>19 Million new infections occur each year.</a:t>
            </a:r>
          </a:p>
          <a:p>
            <a:pPr>
              <a:buFont typeface="Wingdings" panose="05000000000000000000" pitchFamily="2" charset="2"/>
              <a:buChar char="§"/>
            </a:pPr>
            <a:r>
              <a:rPr lang="en-US" altLang="en-US" sz="2400" dirty="0">
                <a:latin typeface="Calibri" panose="020F0502020204030204" pitchFamily="34" charset="0"/>
              </a:rPr>
              <a:t>HALF of new infections each year occur in individuals 15-24 years of age.</a:t>
            </a:r>
          </a:p>
          <a:p>
            <a:pPr>
              <a:buFont typeface="Wingdings" panose="05000000000000000000" pitchFamily="2" charset="2"/>
              <a:buChar char="§"/>
            </a:pPr>
            <a:r>
              <a:rPr lang="en-US" altLang="en-US" sz="2400" dirty="0">
                <a:latin typeface="Calibri" panose="020F0502020204030204" pitchFamily="34" charset="0"/>
              </a:rPr>
              <a:t>75% of the population will get an STD at some point in their lives</a:t>
            </a:r>
          </a:p>
          <a:p>
            <a:pPr>
              <a:buFont typeface="Wingdings" panose="05000000000000000000" pitchFamily="2" charset="2"/>
              <a:buChar char="§"/>
            </a:pPr>
            <a:r>
              <a:rPr lang="en-US" altLang="en-US" sz="2400" dirty="0">
                <a:latin typeface="Calibri" panose="020F0502020204030204" pitchFamily="34" charset="0"/>
              </a:rPr>
              <a:t>Each year 1 in 4 teens will contract a STD</a:t>
            </a:r>
          </a:p>
          <a:p>
            <a:pPr>
              <a:buFont typeface="Wingdings" panose="05000000000000000000" pitchFamily="2" charset="2"/>
              <a:buChar char="§"/>
            </a:pPr>
            <a:r>
              <a:rPr lang="en-US" altLang="en-US" sz="2400" dirty="0">
                <a:latin typeface="Calibri" panose="020F0502020204030204" pitchFamily="34" charset="0"/>
              </a:rPr>
              <a:t>1 in 2 sexually active persons will contract a STD by age 25</a:t>
            </a:r>
          </a:p>
          <a:p>
            <a:pPr eaLnBrk="1" hangingPunct="1">
              <a:lnSpc>
                <a:spcPct val="90000"/>
              </a:lnSpc>
            </a:pPr>
            <a:endParaRPr lang="en-US" altLang="en-US" sz="2400" dirty="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7912542" y="2107769"/>
            <a:ext cx="4061844" cy="3812583"/>
          </a:xfrm>
          <a:prstGeom prst="rect">
            <a:avLst/>
          </a:prstGeom>
        </p:spPr>
      </p:pic>
    </p:spTree>
    <p:extLst>
      <p:ext uri="{BB962C8B-B14F-4D97-AF65-F5344CB8AC3E}">
        <p14:creationId xmlns:p14="http://schemas.microsoft.com/office/powerpoint/2010/main" val="30392021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fade">
                                      <p:cBhvr>
                                        <p:cTn id="7" dur="500"/>
                                        <p:tgtEl>
                                          <p:spTgt spid="819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fade">
                                      <p:cBhvr>
                                        <p:cTn id="12" dur="500"/>
                                        <p:tgtEl>
                                          <p:spTgt spid="819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fade">
                                      <p:cBhvr>
                                        <p:cTn id="17" dur="500"/>
                                        <p:tgtEl>
                                          <p:spTgt spid="819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fade">
                                      <p:cBhvr>
                                        <p:cTn id="22"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97280" y="286604"/>
            <a:ext cx="10058400" cy="1185736"/>
          </a:xfrm>
        </p:spPr>
        <p:txBody>
          <a:bodyPr/>
          <a:lstStyle/>
          <a:p>
            <a:pPr eaLnBrk="1" hangingPunct="1"/>
            <a:r>
              <a:rPr lang="en-US" altLang="en-US" dirty="0">
                <a:latin typeface="Calibri" panose="020F0502020204030204" pitchFamily="34" charset="0"/>
              </a:rPr>
              <a:t>HIV Symptoms - Chronic</a:t>
            </a:r>
          </a:p>
        </p:txBody>
      </p:sp>
      <p:sp>
        <p:nvSpPr>
          <p:cNvPr id="41987" name="Rectangle 3"/>
          <p:cNvSpPr>
            <a:spLocks noGrp="1" noChangeArrowheads="1"/>
          </p:cNvSpPr>
          <p:nvPr>
            <p:ph idx="1"/>
          </p:nvPr>
        </p:nvSpPr>
        <p:spPr>
          <a:xfrm>
            <a:off x="1097280" y="1845734"/>
            <a:ext cx="10058400" cy="4353588"/>
          </a:xfrm>
        </p:spPr>
        <p:txBody>
          <a:bodyPr>
            <a:noAutofit/>
          </a:bodyPr>
          <a:lstStyle/>
          <a:p>
            <a:pPr eaLnBrk="1" hangingPunct="1">
              <a:buFont typeface="Wingdings" panose="05000000000000000000" pitchFamily="2" charset="2"/>
              <a:buChar char="§"/>
            </a:pPr>
            <a:r>
              <a:rPr lang="en-US" altLang="en-US" sz="2800" dirty="0">
                <a:latin typeface="Calibri" panose="020F0502020204030204" pitchFamily="34" charset="0"/>
              </a:rPr>
              <a:t>Heavy night sweats</a:t>
            </a:r>
          </a:p>
          <a:p>
            <a:pPr eaLnBrk="1" hangingPunct="1">
              <a:buFont typeface="Wingdings" panose="05000000000000000000" pitchFamily="2" charset="2"/>
              <a:buChar char="§"/>
            </a:pPr>
            <a:r>
              <a:rPr lang="en-US" altLang="en-US" sz="2800" dirty="0">
                <a:latin typeface="Calibri" panose="020F0502020204030204" pitchFamily="34" charset="0"/>
              </a:rPr>
              <a:t>Persistent tiredness</a:t>
            </a:r>
          </a:p>
          <a:p>
            <a:pPr eaLnBrk="1" hangingPunct="1">
              <a:buFont typeface="Wingdings" panose="05000000000000000000" pitchFamily="2" charset="2"/>
              <a:buChar char="§"/>
            </a:pPr>
            <a:r>
              <a:rPr lang="en-US" altLang="en-US" sz="2800" dirty="0">
                <a:latin typeface="Calibri" panose="020F0502020204030204" pitchFamily="34" charset="0"/>
              </a:rPr>
              <a:t>Rapid weight loss</a:t>
            </a:r>
          </a:p>
          <a:p>
            <a:pPr eaLnBrk="1" hangingPunct="1">
              <a:buFont typeface="Wingdings" panose="05000000000000000000" pitchFamily="2" charset="2"/>
              <a:buChar char="§"/>
            </a:pPr>
            <a:r>
              <a:rPr lang="en-US" altLang="en-US" sz="2800" dirty="0">
                <a:latin typeface="Calibri" panose="020F0502020204030204" pitchFamily="34" charset="0"/>
              </a:rPr>
              <a:t>Fevers that come </a:t>
            </a:r>
            <a:br>
              <a:rPr lang="en-US" altLang="en-US" sz="2800" dirty="0">
                <a:latin typeface="Calibri" panose="020F0502020204030204" pitchFamily="34" charset="0"/>
              </a:rPr>
            </a:br>
            <a:r>
              <a:rPr lang="en-US" altLang="en-US" sz="2800" dirty="0">
                <a:latin typeface="Calibri" panose="020F0502020204030204" pitchFamily="34" charset="0"/>
              </a:rPr>
              <a:t>and go</a:t>
            </a:r>
          </a:p>
          <a:p>
            <a:pPr eaLnBrk="1" hangingPunct="1">
              <a:buFont typeface="Wingdings" panose="05000000000000000000" pitchFamily="2" charset="2"/>
              <a:buChar char="§"/>
            </a:pPr>
            <a:r>
              <a:rPr lang="en-US" altLang="en-US" sz="2800" dirty="0">
                <a:latin typeface="Calibri" panose="020F0502020204030204" pitchFamily="34" charset="0"/>
              </a:rPr>
              <a:t>Swollen glands</a:t>
            </a:r>
          </a:p>
          <a:p>
            <a:pPr eaLnBrk="1" hangingPunct="1">
              <a:buFont typeface="Wingdings" panose="05000000000000000000" pitchFamily="2" charset="2"/>
              <a:buChar char="§"/>
            </a:pPr>
            <a:r>
              <a:rPr lang="en-US" altLang="en-US" sz="2800" dirty="0">
                <a:latin typeface="Calibri" panose="020F0502020204030204" pitchFamily="34" charset="0"/>
              </a:rPr>
              <a:t>White spots and/or sores on tongue, </a:t>
            </a:r>
            <a:br>
              <a:rPr lang="en-US" altLang="en-US" sz="2800" dirty="0">
                <a:latin typeface="Calibri" panose="020F0502020204030204" pitchFamily="34" charset="0"/>
              </a:rPr>
            </a:br>
            <a:r>
              <a:rPr lang="en-US" altLang="en-US" sz="2800" dirty="0">
                <a:latin typeface="Calibri" panose="020F0502020204030204" pitchFamily="34" charset="0"/>
              </a:rPr>
              <a:t>mouth or throat</a:t>
            </a:r>
          </a:p>
        </p:txBody>
      </p:sp>
      <p:pic>
        <p:nvPicPr>
          <p:cNvPr id="41988" name="Picture 4" descr="TongueSores-2-Zoom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599" y="1845734"/>
            <a:ext cx="3532187"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6240">
            <a:off x="7528869" y="4423637"/>
            <a:ext cx="2850498" cy="1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8034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97280" y="286604"/>
            <a:ext cx="10058400" cy="1091776"/>
          </a:xfrm>
        </p:spPr>
        <p:txBody>
          <a:bodyPr/>
          <a:lstStyle/>
          <a:p>
            <a:pPr eaLnBrk="1" hangingPunct="1"/>
            <a:r>
              <a:rPr lang="en-US" altLang="en-US" dirty="0">
                <a:latin typeface="Calibri" panose="020F0502020204030204" pitchFamily="34" charset="0"/>
              </a:rPr>
              <a:t>Testing and Treatment</a:t>
            </a:r>
          </a:p>
        </p:txBody>
      </p:sp>
      <p:sp>
        <p:nvSpPr>
          <p:cNvPr id="43011" name="Rectangle 3"/>
          <p:cNvSpPr>
            <a:spLocks noGrp="1" noChangeArrowheads="1"/>
          </p:cNvSpPr>
          <p:nvPr>
            <p:ph idx="1"/>
          </p:nvPr>
        </p:nvSpPr>
        <p:spPr>
          <a:xfrm>
            <a:off x="1097280" y="1845734"/>
            <a:ext cx="10058400" cy="4431080"/>
          </a:xfrm>
        </p:spPr>
        <p:txBody>
          <a:bodyPr>
            <a:noAutofit/>
          </a:bodyPr>
          <a:lstStyle/>
          <a:p>
            <a:pPr eaLnBrk="1" hangingPunct="1">
              <a:buFont typeface="Wingdings" panose="05000000000000000000" pitchFamily="2" charset="2"/>
              <a:buChar char="§"/>
            </a:pPr>
            <a:r>
              <a:rPr lang="en-US" altLang="en-US" sz="3200" dirty="0">
                <a:latin typeface="Calibri" panose="020F0502020204030204" pitchFamily="34" charset="0"/>
              </a:rPr>
              <a:t>Blood test most common</a:t>
            </a:r>
          </a:p>
          <a:p>
            <a:pPr eaLnBrk="1" hangingPunct="1">
              <a:buFont typeface="Wingdings" panose="05000000000000000000" pitchFamily="2" charset="2"/>
              <a:buChar char="§"/>
            </a:pPr>
            <a:r>
              <a:rPr lang="en-US" altLang="en-US" sz="3200" dirty="0">
                <a:latin typeface="Calibri" panose="020F0502020204030204" pitchFamily="34" charset="0"/>
              </a:rPr>
              <a:t>Saliva or urine tests are options</a:t>
            </a:r>
          </a:p>
          <a:p>
            <a:pPr eaLnBrk="1" hangingPunct="1">
              <a:buFont typeface="Wingdings" panose="05000000000000000000" pitchFamily="2" charset="2"/>
              <a:buChar char="§"/>
            </a:pPr>
            <a:r>
              <a:rPr lang="en-US" altLang="en-US" sz="3200" dirty="0">
                <a:latin typeface="Calibri" panose="020F0502020204030204" pitchFamily="34" charset="0"/>
              </a:rPr>
              <a:t>Repeat testing 3 months later</a:t>
            </a:r>
          </a:p>
          <a:p>
            <a:pPr eaLnBrk="1" hangingPunct="1">
              <a:buFont typeface="Wingdings" panose="05000000000000000000" pitchFamily="2" charset="2"/>
              <a:buChar char="§"/>
            </a:pPr>
            <a:endParaRPr lang="en-US" altLang="en-US" sz="3200" dirty="0">
              <a:latin typeface="Calibri" panose="020F0502020204030204" pitchFamily="34" charset="0"/>
            </a:endParaRPr>
          </a:p>
          <a:p>
            <a:pPr eaLnBrk="1" hangingPunct="1">
              <a:buFont typeface="Wingdings" panose="05000000000000000000" pitchFamily="2" charset="2"/>
              <a:buChar char="§"/>
            </a:pPr>
            <a:r>
              <a:rPr lang="en-US" altLang="en-US" sz="3200" dirty="0">
                <a:latin typeface="Calibri" panose="020F0502020204030204" pitchFamily="34" charset="0"/>
              </a:rPr>
              <a:t>Anti-HIV drugs called “antiretroviral”</a:t>
            </a:r>
          </a:p>
          <a:p>
            <a:pPr lvl="1" eaLnBrk="1" hangingPunct="1">
              <a:buFont typeface="Wingdings" panose="05000000000000000000" pitchFamily="2" charset="2"/>
              <a:buChar char="§"/>
            </a:pPr>
            <a:r>
              <a:rPr lang="en-US" altLang="en-US" sz="3200" dirty="0">
                <a:latin typeface="Calibri" panose="020F0502020204030204" pitchFamily="34" charset="0"/>
              </a:rPr>
              <a:t>Attempts to reduce the amount of HIV in the body</a:t>
            </a:r>
          </a:p>
          <a:p>
            <a:pPr eaLnBrk="1" hangingPunct="1">
              <a:buFont typeface="Wingdings" panose="05000000000000000000" pitchFamily="2" charset="2"/>
              <a:buChar char="§"/>
            </a:pPr>
            <a:r>
              <a:rPr lang="en-US" altLang="en-US" sz="3200" dirty="0">
                <a:latin typeface="Calibri" panose="020F0502020204030204" pitchFamily="34" charset="0"/>
              </a:rPr>
              <a:t>Medication taken for duration of life</a:t>
            </a:r>
          </a:p>
        </p:txBody>
      </p:sp>
      <p:pic>
        <p:nvPicPr>
          <p:cNvPr id="450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7425" y="1776413"/>
            <a:ext cx="23939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0" y="254881"/>
            <a:ext cx="1715469" cy="171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3568" y="3969908"/>
            <a:ext cx="2043651" cy="115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7826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97280" y="286603"/>
            <a:ext cx="10058400" cy="1030753"/>
          </a:xfrm>
        </p:spPr>
        <p:txBody>
          <a:bodyPr/>
          <a:lstStyle/>
          <a:p>
            <a:pPr eaLnBrk="1" hangingPunct="1"/>
            <a:r>
              <a:rPr lang="en-US" altLang="en-US" dirty="0">
                <a:latin typeface="Calibri" panose="020F0502020204030204" pitchFamily="34" charset="0"/>
              </a:rPr>
              <a:t>Genital Warts (HPV)</a:t>
            </a:r>
          </a:p>
        </p:txBody>
      </p:sp>
      <p:sp>
        <p:nvSpPr>
          <p:cNvPr id="44035" name="Rectangle 3"/>
          <p:cNvSpPr>
            <a:spLocks noGrp="1" noChangeArrowheads="1"/>
          </p:cNvSpPr>
          <p:nvPr>
            <p:ph idx="1"/>
          </p:nvPr>
        </p:nvSpPr>
        <p:spPr>
          <a:xfrm>
            <a:off x="681925" y="1781912"/>
            <a:ext cx="8012624" cy="4542688"/>
          </a:xfrm>
        </p:spPr>
        <p:txBody>
          <a:bodyPr/>
          <a:lstStyle/>
          <a:p>
            <a:pPr eaLnBrk="1" hangingPunct="1">
              <a:buFont typeface="Wingdings" panose="05000000000000000000" pitchFamily="2" charset="2"/>
              <a:buChar char="§"/>
            </a:pPr>
            <a:r>
              <a:rPr lang="en-US" altLang="en-US" sz="2800" dirty="0">
                <a:latin typeface="Calibri" panose="020F0502020204030204" pitchFamily="34" charset="0"/>
              </a:rPr>
              <a:t>Viral, not curable</a:t>
            </a:r>
          </a:p>
          <a:p>
            <a:pPr eaLnBrk="1" hangingPunct="1">
              <a:buFont typeface="Wingdings" panose="05000000000000000000" pitchFamily="2" charset="2"/>
              <a:buChar char="§"/>
            </a:pPr>
            <a:r>
              <a:rPr lang="en-US" altLang="en-US" sz="2800" dirty="0">
                <a:latin typeface="Calibri" panose="020F0502020204030204" pitchFamily="34" charset="0"/>
              </a:rPr>
              <a:t>More than 70% of Americans will acquire HPV at some point in their lives</a:t>
            </a:r>
          </a:p>
          <a:p>
            <a:pPr lvl="1" eaLnBrk="1" hangingPunct="1">
              <a:buFont typeface="Wingdings" panose="05000000000000000000" pitchFamily="2" charset="2"/>
              <a:buChar char="§"/>
            </a:pPr>
            <a:r>
              <a:rPr lang="en-US" altLang="en-US" sz="2800" dirty="0">
                <a:latin typeface="Calibri" panose="020F0502020204030204" pitchFamily="34" charset="0"/>
              </a:rPr>
              <a:t>Over 14 million new infections yearly</a:t>
            </a:r>
          </a:p>
          <a:p>
            <a:pPr lvl="1" eaLnBrk="1" hangingPunct="1">
              <a:buFont typeface="Wingdings" panose="05000000000000000000" pitchFamily="2" charset="2"/>
              <a:buChar char="§"/>
            </a:pPr>
            <a:r>
              <a:rPr lang="en-US" altLang="en-US" sz="2800" dirty="0">
                <a:latin typeface="Calibri" panose="020F0502020204030204" pitchFamily="34" charset="0"/>
              </a:rPr>
              <a:t>More than 79 million currently infected</a:t>
            </a:r>
          </a:p>
          <a:p>
            <a:pPr lvl="1" eaLnBrk="1" hangingPunct="1">
              <a:buFont typeface="Wingdings" panose="05000000000000000000" pitchFamily="2" charset="2"/>
              <a:buChar char="§"/>
            </a:pPr>
            <a:endParaRPr lang="en-US" altLang="en-US" sz="2800" dirty="0">
              <a:latin typeface="Calibri" panose="020F0502020204030204" pitchFamily="34" charset="0"/>
            </a:endParaRPr>
          </a:p>
          <a:p>
            <a:pPr eaLnBrk="1" hangingPunct="1">
              <a:buFont typeface="Wingdings" panose="05000000000000000000" pitchFamily="2" charset="2"/>
              <a:buChar char="§"/>
            </a:pPr>
            <a:r>
              <a:rPr lang="en-US" altLang="en-US" sz="2800" dirty="0">
                <a:latin typeface="Calibri" panose="020F0502020204030204" pitchFamily="34" charset="0"/>
              </a:rPr>
              <a:t>Transmitted through direct skin-to-skin contact</a:t>
            </a:r>
          </a:p>
          <a:p>
            <a:pPr eaLnBrk="1" hangingPunct="1">
              <a:buFont typeface="Wingdings" panose="05000000000000000000" pitchFamily="2" charset="2"/>
              <a:buChar char="§"/>
            </a:pPr>
            <a:r>
              <a:rPr lang="en-US" altLang="en-US" sz="2800" dirty="0">
                <a:latin typeface="Calibri" panose="020F0502020204030204" pitchFamily="34" charset="0"/>
              </a:rPr>
              <a:t>Approximately 40 types of HPV are sexually transmitted</a:t>
            </a:r>
          </a:p>
          <a:p>
            <a:pPr eaLnBrk="1" hangingPunct="1">
              <a:buFontTx/>
              <a:buNone/>
            </a:pPr>
            <a:endParaRPr lang="en-US" altLang="en-US"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9468" y="4598750"/>
            <a:ext cx="4442532" cy="17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72212" y="1672055"/>
            <a:ext cx="2441478" cy="271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6010" y="173562"/>
            <a:ext cx="2454957" cy="184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895600"/>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97280" y="286604"/>
            <a:ext cx="10058400" cy="1092746"/>
          </a:xfrm>
        </p:spPr>
        <p:txBody>
          <a:bodyPr/>
          <a:lstStyle/>
          <a:p>
            <a:pPr eaLnBrk="1" hangingPunct="1"/>
            <a:r>
              <a:rPr lang="en-US" altLang="en-US" dirty="0">
                <a:latin typeface="Calibri" panose="020F0502020204030204" pitchFamily="34" charset="0"/>
              </a:rPr>
              <a:t> HPV Symptoms</a:t>
            </a:r>
          </a:p>
        </p:txBody>
      </p:sp>
      <p:sp>
        <p:nvSpPr>
          <p:cNvPr id="46083" name="Rectangle 3"/>
          <p:cNvSpPr>
            <a:spLocks noGrp="1" noChangeArrowheads="1"/>
          </p:cNvSpPr>
          <p:nvPr>
            <p:ph idx="1"/>
          </p:nvPr>
        </p:nvSpPr>
        <p:spPr>
          <a:xfrm>
            <a:off x="387459" y="1792638"/>
            <a:ext cx="8059118" cy="4525963"/>
          </a:xfrm>
        </p:spPr>
        <p:txBody>
          <a:bodyPr>
            <a:normAutofit fontScale="92500"/>
          </a:bodyPr>
          <a:lstStyle/>
          <a:p>
            <a:pPr eaLnBrk="1" hangingPunct="1">
              <a:buFont typeface="Wingdings" panose="05000000000000000000" pitchFamily="2" charset="2"/>
              <a:buChar char="§"/>
            </a:pPr>
            <a:r>
              <a:rPr lang="en-US" altLang="en-US" sz="3200" dirty="0">
                <a:latin typeface="Calibri" panose="020F0502020204030204" pitchFamily="34" charset="0"/>
              </a:rPr>
              <a:t>Soft, moist, pink, red, white or flesh colored growths </a:t>
            </a:r>
          </a:p>
          <a:p>
            <a:pPr eaLnBrk="1" hangingPunct="1">
              <a:buFont typeface="Wingdings" panose="05000000000000000000" pitchFamily="2" charset="2"/>
              <a:buChar char="§"/>
            </a:pPr>
            <a:r>
              <a:rPr lang="en-US" altLang="en-US" sz="3200" dirty="0">
                <a:latin typeface="Calibri" panose="020F0502020204030204" pitchFamily="34" charset="0"/>
              </a:rPr>
              <a:t>Can be raised or flat, single or multiple, small or large</a:t>
            </a:r>
          </a:p>
          <a:p>
            <a:pPr eaLnBrk="1" hangingPunct="1">
              <a:buFont typeface="Wingdings" panose="05000000000000000000" pitchFamily="2" charset="2"/>
              <a:buChar char="§"/>
            </a:pPr>
            <a:r>
              <a:rPr lang="en-US" altLang="en-US" sz="3200" dirty="0">
                <a:latin typeface="Calibri" panose="020F0502020204030204" pitchFamily="34" charset="0"/>
              </a:rPr>
              <a:t>Can appear on the vulva, in or around the vagina or anus, cervix, penis, scrotum, groin or inner thigh</a:t>
            </a:r>
          </a:p>
          <a:p>
            <a:pPr eaLnBrk="1" hangingPunct="1">
              <a:buFont typeface="Wingdings" panose="05000000000000000000" pitchFamily="2" charset="2"/>
              <a:buChar char="§"/>
            </a:pPr>
            <a:r>
              <a:rPr lang="en-US" altLang="en-US" sz="3200" dirty="0">
                <a:latin typeface="Calibri" panose="020F0502020204030204" pitchFamily="34" charset="0"/>
              </a:rPr>
              <a:t>Rare: itching or burning</a:t>
            </a:r>
          </a:p>
          <a:p>
            <a:pPr eaLnBrk="1" hangingPunct="1">
              <a:buFont typeface="Wingdings" panose="05000000000000000000" pitchFamily="2" charset="2"/>
              <a:buChar char="§"/>
            </a:pPr>
            <a:r>
              <a:rPr lang="en-US" altLang="en-US" sz="3200" dirty="0">
                <a:latin typeface="Calibri" panose="020F0502020204030204" pitchFamily="34" charset="0"/>
              </a:rPr>
              <a:t>Many people with genital HPV do not know they have it</a:t>
            </a:r>
          </a:p>
        </p:txBody>
      </p:sp>
      <p:pic>
        <p:nvPicPr>
          <p:cNvPr id="4" name="Picture 2" descr="STD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6263">
            <a:off x="8162979" y="1874314"/>
            <a:ext cx="3742973" cy="25080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rot="1274363">
            <a:off x="8702732" y="985830"/>
            <a:ext cx="3823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dirty="0"/>
              <a:t>Pronounced Genital wart/HPV infection.  Probably ignored for many months.</a:t>
            </a:r>
          </a:p>
          <a:p>
            <a:pPr eaLnBrk="0" fontAlgn="base" hangingPunct="0">
              <a:spcBef>
                <a:spcPct val="0"/>
              </a:spcBef>
              <a:spcAft>
                <a:spcPct val="0"/>
              </a:spcAft>
              <a:buFontTx/>
              <a:buNone/>
            </a:pPr>
            <a:endParaRPr lang="en-US" altLang="en-US" sz="1800" dirty="0">
              <a:solidFill>
                <a:srgbClr val="000000"/>
              </a:solidFill>
            </a:endParaRPr>
          </a:p>
        </p:txBody>
      </p:sp>
    </p:spTree>
    <p:extLst>
      <p:ext uri="{BB962C8B-B14F-4D97-AF65-F5344CB8AC3E}">
        <p14:creationId xmlns:p14="http://schemas.microsoft.com/office/powerpoint/2010/main" val="427278370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war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4" y="474662"/>
            <a:ext cx="3124200" cy="3106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79" name="Picture 3" descr="warts2"/>
          <p:cNvPicPr>
            <a:picLocks noChangeAspect="1" noChangeArrowheads="1"/>
          </p:cNvPicPr>
          <p:nvPr/>
        </p:nvPicPr>
        <p:blipFill>
          <a:blip r:embed="rId4">
            <a:extLst>
              <a:ext uri="{28A0092B-C50C-407E-A947-70E740481C1C}">
                <a14:useLocalDpi xmlns:a14="http://schemas.microsoft.com/office/drawing/2010/main" val="0"/>
              </a:ext>
            </a:extLst>
          </a:blip>
          <a:srcRect t="4526" b="4526"/>
          <a:stretch>
            <a:fillRect/>
          </a:stretch>
        </p:blipFill>
        <p:spPr bwMode="auto">
          <a:xfrm>
            <a:off x="5327786" y="295275"/>
            <a:ext cx="3233737" cy="298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4" descr="1-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210" y="3581400"/>
            <a:ext cx="3476625" cy="259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9" name="AutoShape 5" descr="9k="/>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52230" name="AutoShape 6" descr="9k="/>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50183" name="Picture 7" descr="ANd9GcTow_J_ne8qvxsE0HnfD_ci69-Zq1aHcnO1rnXoDrRNZsg5-ut9"/>
          <p:cNvPicPr>
            <a:picLocks noChangeAspect="1" noChangeArrowheads="1"/>
          </p:cNvPicPr>
          <p:nvPr/>
        </p:nvPicPr>
        <p:blipFill>
          <a:blip r:embed="rId6">
            <a:extLst>
              <a:ext uri="{28A0092B-C50C-407E-A947-70E740481C1C}">
                <a14:useLocalDpi xmlns:a14="http://schemas.microsoft.com/office/drawing/2010/main" val="0"/>
              </a:ext>
            </a:extLst>
          </a:blip>
          <a:srcRect t="3918" b="10286"/>
          <a:stretch>
            <a:fillRect/>
          </a:stretch>
        </p:blipFill>
        <p:spPr bwMode="auto">
          <a:xfrm>
            <a:off x="2743201" y="4267200"/>
            <a:ext cx="2447925" cy="1601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1"/>
          <p:cNvSpPr txBox="1">
            <a:spLocks noChangeArrowheads="1"/>
          </p:cNvSpPr>
          <p:nvPr/>
        </p:nvSpPr>
        <p:spPr bwMode="auto">
          <a:xfrm rot="2145247">
            <a:off x="8658143" y="2304471"/>
            <a:ext cx="36377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a:solidFill>
                  <a:srgbClr val="000000"/>
                </a:solidFill>
              </a:rPr>
              <a:t>Typical Genital wart/HPV infection</a:t>
            </a:r>
          </a:p>
        </p:txBody>
      </p:sp>
    </p:spTree>
    <p:extLst>
      <p:ext uri="{BB962C8B-B14F-4D97-AF65-F5344CB8AC3E}">
        <p14:creationId xmlns:p14="http://schemas.microsoft.com/office/powerpoint/2010/main" val="68333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pv_vag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1957388"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27" name="Text Box 3"/>
          <p:cNvSpPr txBox="1">
            <a:spLocks noChangeArrowheads="1"/>
          </p:cNvSpPr>
          <p:nvPr/>
        </p:nvSpPr>
        <p:spPr bwMode="auto">
          <a:xfrm>
            <a:off x="1676400" y="4495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400" b="1">
                <a:solidFill>
                  <a:srgbClr val="000000"/>
                </a:solidFill>
                <a:latin typeface="Calibri" panose="020F0502020204030204" pitchFamily="34" charset="0"/>
              </a:rPr>
              <a:t>On the vaginal wall</a:t>
            </a:r>
          </a:p>
        </p:txBody>
      </p:sp>
      <p:sp>
        <p:nvSpPr>
          <p:cNvPr id="52228" name="Text Box 4"/>
          <p:cNvSpPr txBox="1">
            <a:spLocks noChangeArrowheads="1"/>
          </p:cNvSpPr>
          <p:nvPr/>
        </p:nvSpPr>
        <p:spPr bwMode="auto">
          <a:xfrm>
            <a:off x="4343400" y="40386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400" b="1">
                <a:solidFill>
                  <a:srgbClr val="000000"/>
                </a:solidFill>
                <a:latin typeface="Calibri" panose="020F0502020204030204" pitchFamily="34" charset="0"/>
              </a:rPr>
              <a:t>Around the mouth</a:t>
            </a:r>
          </a:p>
        </p:txBody>
      </p:sp>
      <p:pic>
        <p:nvPicPr>
          <p:cNvPr id="52229" name="Picture 5" descr="hpvcer"/>
          <p:cNvPicPr>
            <a:picLocks noChangeAspect="1" noChangeArrowheads="1"/>
          </p:cNvPicPr>
          <p:nvPr/>
        </p:nvPicPr>
        <p:blipFill>
          <a:blip r:embed="rId4">
            <a:extLst>
              <a:ext uri="{28A0092B-C50C-407E-A947-70E740481C1C}">
                <a14:useLocalDpi xmlns:a14="http://schemas.microsoft.com/office/drawing/2010/main" val="0"/>
              </a:ext>
            </a:extLst>
          </a:blip>
          <a:srcRect l="8533" t="13225"/>
          <a:stretch>
            <a:fillRect/>
          </a:stretch>
        </p:blipFill>
        <p:spPr bwMode="auto">
          <a:xfrm>
            <a:off x="7697789" y="1608138"/>
            <a:ext cx="2649537" cy="2735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0" name="Text Box 6"/>
          <p:cNvSpPr txBox="1">
            <a:spLocks noChangeArrowheads="1"/>
          </p:cNvSpPr>
          <p:nvPr/>
        </p:nvSpPr>
        <p:spPr bwMode="auto">
          <a:xfrm>
            <a:off x="7543800" y="4572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400" b="1">
                <a:solidFill>
                  <a:srgbClr val="000000"/>
                </a:solidFill>
                <a:latin typeface="Calibri" panose="020F0502020204030204" pitchFamily="34" charset="0"/>
              </a:rPr>
              <a:t>On the cervix</a:t>
            </a:r>
          </a:p>
        </p:txBody>
      </p:sp>
      <p:pic>
        <p:nvPicPr>
          <p:cNvPr id="52231" name="Picture 7" descr="24850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05000"/>
            <a:ext cx="2895600" cy="1900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714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97280" y="286603"/>
            <a:ext cx="10058400" cy="1084997"/>
          </a:xfrm>
        </p:spPr>
        <p:txBody>
          <a:bodyPr/>
          <a:lstStyle/>
          <a:p>
            <a:pPr eaLnBrk="1" hangingPunct="1"/>
            <a:r>
              <a:rPr lang="en-US" altLang="en-US" dirty="0">
                <a:latin typeface="Calibri" panose="020F0502020204030204" pitchFamily="34" charset="0"/>
              </a:rPr>
              <a:t>HPV and Cancer</a:t>
            </a:r>
          </a:p>
        </p:txBody>
      </p:sp>
      <p:sp>
        <p:nvSpPr>
          <p:cNvPr id="54275" name="Rectangle 3"/>
          <p:cNvSpPr>
            <a:spLocks noGrp="1" noChangeArrowheads="1"/>
          </p:cNvSpPr>
          <p:nvPr>
            <p:ph idx="1"/>
          </p:nvPr>
        </p:nvSpPr>
        <p:spPr>
          <a:xfrm>
            <a:off x="495946" y="2138766"/>
            <a:ext cx="9565629" cy="4719234"/>
          </a:xfrm>
        </p:spPr>
        <p:txBody>
          <a:bodyPr>
            <a:normAutofit/>
          </a:bodyPr>
          <a:lstStyle/>
          <a:p>
            <a:pPr eaLnBrk="1" hangingPunct="1">
              <a:buFont typeface="Wingdings" panose="05000000000000000000" pitchFamily="2" charset="2"/>
              <a:buChar char="§"/>
            </a:pPr>
            <a:r>
              <a:rPr lang="en-US" altLang="en-US" sz="3200" dirty="0">
                <a:latin typeface="Calibri" panose="020F0502020204030204" pitchFamily="34" charset="0"/>
              </a:rPr>
              <a:t>Approximately 10 strains of HPV have been associated with cervical cancer in women, penile cancer in men, oral and anal cancer in both genders</a:t>
            </a:r>
          </a:p>
          <a:p>
            <a:pPr eaLnBrk="1" hangingPunct="1">
              <a:buFont typeface="Wingdings" panose="05000000000000000000" pitchFamily="2" charset="2"/>
              <a:buChar char="§"/>
            </a:pPr>
            <a:r>
              <a:rPr lang="en-US" altLang="en-US" sz="3200" dirty="0">
                <a:latin typeface="Calibri" panose="020F0502020204030204" pitchFamily="34" charset="0"/>
              </a:rPr>
              <a:t>By 2020, HPV-related mouth and throat cancers will surpass HPV-related cervical cancer cases</a:t>
            </a:r>
          </a:p>
          <a:p>
            <a:pPr eaLnBrk="1" hangingPunct="1">
              <a:buFont typeface="Wingdings" panose="05000000000000000000" pitchFamily="2" charset="2"/>
              <a:buChar char="§"/>
            </a:pPr>
            <a:r>
              <a:rPr lang="en-US" altLang="en-US" sz="3200" dirty="0">
                <a:latin typeface="Calibri" panose="020F0502020204030204" pitchFamily="34" charset="0"/>
              </a:rPr>
              <a:t>Twice as likely to occur in men than women</a:t>
            </a:r>
          </a:p>
          <a:p>
            <a:pPr eaLnBrk="1" hangingPunct="1">
              <a:buFont typeface="Wingdings" panose="05000000000000000000" pitchFamily="2" charset="2"/>
              <a:buChar char="§"/>
            </a:pPr>
            <a:r>
              <a:rPr lang="en-US" altLang="en-US" sz="3200" dirty="0">
                <a:latin typeface="Calibri" panose="020F0502020204030204" pitchFamily="34" charset="0"/>
              </a:rPr>
              <a:t>More than 70% of the tumors in mouth/throat cancers have HPV present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7166" y="286602"/>
            <a:ext cx="6337671" cy="155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584764"/>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97280" y="286603"/>
            <a:ext cx="10058400" cy="1094523"/>
          </a:xfrm>
        </p:spPr>
        <p:txBody>
          <a:bodyPr/>
          <a:lstStyle/>
          <a:p>
            <a:pPr eaLnBrk="1" hangingPunct="1"/>
            <a:r>
              <a:rPr lang="en-US" altLang="en-US" dirty="0">
                <a:latin typeface="Calibri" panose="020F0502020204030204" pitchFamily="34" charset="0"/>
              </a:rPr>
              <a:t>HPV Vaccination</a:t>
            </a:r>
          </a:p>
        </p:txBody>
      </p:sp>
      <p:sp>
        <p:nvSpPr>
          <p:cNvPr id="56323" name="Rectangle 3"/>
          <p:cNvSpPr>
            <a:spLocks noGrp="1" noChangeArrowheads="1"/>
          </p:cNvSpPr>
          <p:nvPr>
            <p:ph idx="1"/>
          </p:nvPr>
        </p:nvSpPr>
        <p:spPr>
          <a:xfrm>
            <a:off x="418454" y="1782305"/>
            <a:ext cx="5749871" cy="4525505"/>
          </a:xfrm>
        </p:spPr>
        <p:txBody>
          <a:bodyPr>
            <a:normAutofit/>
          </a:bodyPr>
          <a:lstStyle/>
          <a:p>
            <a:pPr eaLnBrk="1" hangingPunct="1">
              <a:buFont typeface="Wingdings" panose="05000000000000000000" pitchFamily="2" charset="2"/>
              <a:buChar char="§"/>
            </a:pPr>
            <a:r>
              <a:rPr lang="en-US" altLang="en-US" sz="2800" dirty="0">
                <a:latin typeface="Calibri" panose="020F0502020204030204" pitchFamily="34" charset="0"/>
              </a:rPr>
              <a:t>Vaccine available to prevent four strains of HPV (6, 11, 16, 18)</a:t>
            </a:r>
          </a:p>
          <a:p>
            <a:pPr eaLnBrk="1" hangingPunct="1">
              <a:buFont typeface="Wingdings" panose="05000000000000000000" pitchFamily="2" charset="2"/>
              <a:buChar char="§"/>
            </a:pPr>
            <a:r>
              <a:rPr lang="en-US" altLang="en-US" sz="2800" dirty="0">
                <a:latin typeface="Calibri" panose="020F0502020204030204" pitchFamily="34" charset="0"/>
              </a:rPr>
              <a:t>These strains of HPV are responsible for 90% of genital warts and 70% of cervical cancer</a:t>
            </a:r>
          </a:p>
          <a:p>
            <a:pPr eaLnBrk="1" hangingPunct="1">
              <a:buFont typeface="Wingdings" panose="05000000000000000000" pitchFamily="2" charset="2"/>
              <a:buChar char="§"/>
            </a:pPr>
            <a:r>
              <a:rPr lang="en-US" altLang="en-US" sz="2800" dirty="0">
                <a:latin typeface="Calibri" panose="020F0502020204030204" pitchFamily="34" charset="0"/>
              </a:rPr>
              <a:t>It is recommended for boys &amp; girls ages 9-14.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918" y="2502436"/>
            <a:ext cx="5387865" cy="36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69648" y="554766"/>
            <a:ext cx="2475112" cy="165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3551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97280" y="286603"/>
            <a:ext cx="10058400" cy="1154739"/>
          </a:xfrm>
        </p:spPr>
        <p:txBody>
          <a:bodyPr/>
          <a:lstStyle/>
          <a:p>
            <a:pPr eaLnBrk="1" hangingPunct="1"/>
            <a:r>
              <a:rPr lang="en-US" altLang="en-US" dirty="0">
                <a:latin typeface="Calibri" panose="020F0502020204030204" pitchFamily="34" charset="0"/>
              </a:rPr>
              <a:t>HPV Testing and Treatment </a:t>
            </a:r>
          </a:p>
        </p:txBody>
      </p:sp>
      <p:sp>
        <p:nvSpPr>
          <p:cNvPr id="57347" name="Rectangle 3"/>
          <p:cNvSpPr>
            <a:spLocks noGrp="1" noChangeArrowheads="1"/>
          </p:cNvSpPr>
          <p:nvPr>
            <p:ph sz="half" idx="1"/>
          </p:nvPr>
        </p:nvSpPr>
        <p:spPr/>
        <p:txBody>
          <a:bodyPr>
            <a:normAutofit/>
          </a:bodyPr>
          <a:lstStyle/>
          <a:p>
            <a:pPr eaLnBrk="1" hangingPunct="1">
              <a:buFont typeface="Wingdings" panose="05000000000000000000" pitchFamily="2" charset="2"/>
              <a:buChar char="§"/>
            </a:pPr>
            <a:r>
              <a:rPr lang="en-US" altLang="en-US" sz="2800" dirty="0">
                <a:latin typeface="Calibri" panose="020F0502020204030204" pitchFamily="34" charset="0"/>
              </a:rPr>
              <a:t>No routine screening blood test for virus. </a:t>
            </a:r>
          </a:p>
          <a:p>
            <a:pPr eaLnBrk="1" hangingPunct="1">
              <a:buFont typeface="Wingdings" panose="05000000000000000000" pitchFamily="2" charset="2"/>
              <a:buChar char="§"/>
            </a:pPr>
            <a:r>
              <a:rPr lang="en-US" altLang="en-US" sz="2800" dirty="0">
                <a:latin typeface="Calibri" panose="020F0502020204030204" pitchFamily="34" charset="0"/>
              </a:rPr>
              <a:t>There is pap test for females </a:t>
            </a:r>
          </a:p>
          <a:p>
            <a:pPr eaLnBrk="1" hangingPunct="1">
              <a:buFont typeface="Wingdings" panose="05000000000000000000" pitchFamily="2" charset="2"/>
              <a:buChar char="§"/>
            </a:pPr>
            <a:r>
              <a:rPr lang="en-US" altLang="en-US" sz="2800" dirty="0">
                <a:latin typeface="Calibri" panose="020F0502020204030204" pitchFamily="34" charset="0"/>
              </a:rPr>
              <a:t>There is NO cure for Genital Warts</a:t>
            </a:r>
          </a:p>
          <a:p>
            <a:pPr eaLnBrk="1" hangingPunct="1">
              <a:buFont typeface="Wingdings" panose="05000000000000000000" pitchFamily="2" charset="2"/>
              <a:buChar char="§"/>
            </a:pPr>
            <a:r>
              <a:rPr lang="en-US" altLang="en-US" sz="2800" dirty="0">
                <a:latin typeface="Calibri" panose="020F0502020204030204" pitchFamily="34" charset="0"/>
              </a:rPr>
              <a:t>Visible warts can be treated</a:t>
            </a:r>
          </a:p>
        </p:txBody>
      </p:sp>
      <p:sp>
        <p:nvSpPr>
          <p:cNvPr id="57348" name="Rectangle 4"/>
          <p:cNvSpPr>
            <a:spLocks noGrp="1" noChangeArrowheads="1"/>
          </p:cNvSpPr>
          <p:nvPr>
            <p:ph sz="half" idx="2"/>
          </p:nvPr>
        </p:nvSpPr>
        <p:spPr>
          <a:xfrm>
            <a:off x="6545462" y="1847170"/>
            <a:ext cx="4429416" cy="4212668"/>
          </a:xfrm>
        </p:spPr>
        <p:txBody>
          <a:bodyPr/>
          <a:lstStyle/>
          <a:p>
            <a:pPr eaLnBrk="1" hangingPunct="1"/>
            <a:r>
              <a:rPr lang="en-US" altLang="en-US" sz="2400" dirty="0">
                <a:latin typeface="Calibri" panose="020F0502020204030204" pitchFamily="34" charset="0"/>
              </a:rPr>
              <a:t>Most common treatments:</a:t>
            </a:r>
          </a:p>
          <a:p>
            <a:pPr lvl="1" eaLnBrk="1" hangingPunct="1"/>
            <a:r>
              <a:rPr lang="en-US" altLang="en-US" sz="2400" dirty="0">
                <a:latin typeface="Calibri" panose="020F0502020204030204" pitchFamily="34" charset="0"/>
              </a:rPr>
              <a:t>Cryotherapy</a:t>
            </a:r>
          </a:p>
          <a:p>
            <a:pPr lvl="1" eaLnBrk="1" hangingPunct="1"/>
            <a:r>
              <a:rPr lang="en-US" altLang="en-US" sz="2400" dirty="0" err="1">
                <a:latin typeface="Calibri" panose="020F0502020204030204" pitchFamily="34" charset="0"/>
              </a:rPr>
              <a:t>Podophyllin</a:t>
            </a:r>
            <a:endParaRPr lang="en-US" altLang="en-US" sz="2400" dirty="0">
              <a:latin typeface="Calibri" panose="020F0502020204030204" pitchFamily="34" charset="0"/>
            </a:endParaRPr>
          </a:p>
          <a:p>
            <a:pPr lvl="1" eaLnBrk="1" hangingPunct="1"/>
            <a:r>
              <a:rPr lang="en-US" altLang="en-US" sz="2400" dirty="0">
                <a:latin typeface="Calibri" panose="020F0502020204030204" pitchFamily="34" charset="0"/>
              </a:rPr>
              <a:t>TCA (</a:t>
            </a:r>
            <a:r>
              <a:rPr lang="en-US" altLang="en-US" sz="2400" dirty="0" err="1">
                <a:latin typeface="Calibri" panose="020F0502020204030204" pitchFamily="34" charset="0"/>
              </a:rPr>
              <a:t>trichloracetic</a:t>
            </a:r>
            <a:r>
              <a:rPr lang="en-US" altLang="en-US" sz="2400" dirty="0">
                <a:latin typeface="Calibri" panose="020F0502020204030204" pitchFamily="34" charset="0"/>
              </a:rPr>
              <a:t> acid)</a:t>
            </a:r>
          </a:p>
          <a:p>
            <a:pPr lvl="1" eaLnBrk="1" hangingPunct="1"/>
            <a:r>
              <a:rPr lang="en-US" altLang="en-US" sz="2400" dirty="0">
                <a:latin typeface="Calibri" panose="020F0502020204030204" pitchFamily="34" charset="0"/>
              </a:rPr>
              <a:t>Surgery or laser treatments</a:t>
            </a:r>
          </a:p>
          <a:p>
            <a:pPr lvl="1" eaLnBrk="1" hangingPunct="1"/>
            <a:r>
              <a:rPr lang="en-US" altLang="en-US" sz="2400" dirty="0">
                <a:latin typeface="Calibri" panose="020F0502020204030204" pitchFamily="34" charset="0"/>
              </a:rPr>
              <a:t>Prescriptions</a:t>
            </a:r>
          </a:p>
          <a:p>
            <a:pPr eaLnBrk="1" hangingPunct="1"/>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1424" y="3953505"/>
            <a:ext cx="1809753" cy="212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7369" y="2028771"/>
            <a:ext cx="1313808" cy="144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7096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381000"/>
            <a:ext cx="8229600" cy="936356"/>
          </a:xfrm>
        </p:spPr>
        <p:txBody>
          <a:bodyPr/>
          <a:lstStyle/>
          <a:p>
            <a:pPr eaLnBrk="1" hangingPunct="1"/>
            <a:r>
              <a:rPr lang="en-US" altLang="en-US" sz="4000" dirty="0">
                <a:latin typeface="Calibri" panose="020F0502020204030204" pitchFamily="34" charset="0"/>
              </a:rPr>
              <a:t>Genital Herpes (HSV 2)</a:t>
            </a:r>
          </a:p>
        </p:txBody>
      </p:sp>
      <p:sp>
        <p:nvSpPr>
          <p:cNvPr id="59395" name="Rectangle 3"/>
          <p:cNvSpPr>
            <a:spLocks noGrp="1" noChangeArrowheads="1"/>
          </p:cNvSpPr>
          <p:nvPr>
            <p:ph idx="1"/>
          </p:nvPr>
        </p:nvSpPr>
        <p:spPr>
          <a:xfrm>
            <a:off x="310452" y="1875294"/>
            <a:ext cx="7113722" cy="4166353"/>
          </a:xfrm>
        </p:spPr>
        <p:txBody>
          <a:bodyPr>
            <a:normAutofit lnSpcReduction="10000"/>
          </a:bodyPr>
          <a:lstStyle/>
          <a:p>
            <a:pPr eaLnBrk="1" hangingPunct="1">
              <a:buFont typeface="Wingdings" panose="05000000000000000000" pitchFamily="2" charset="2"/>
              <a:buChar char="§"/>
            </a:pPr>
            <a:r>
              <a:rPr lang="en-US" altLang="en-US" sz="2800" dirty="0">
                <a:latin typeface="Calibri" panose="020F0502020204030204" pitchFamily="34" charset="0"/>
              </a:rPr>
              <a:t>Viral, not curable but controllable with long term medication use</a:t>
            </a:r>
          </a:p>
          <a:p>
            <a:pPr eaLnBrk="1" hangingPunct="1">
              <a:buFont typeface="Wingdings" panose="05000000000000000000" pitchFamily="2" charset="2"/>
              <a:buChar char="§"/>
            </a:pPr>
            <a:r>
              <a:rPr lang="en-US" altLang="en-US" sz="2800" dirty="0">
                <a:latin typeface="Calibri" panose="020F0502020204030204" pitchFamily="34" charset="0"/>
              </a:rPr>
              <a:t>Approximately 45-50 million people are infected, 1 million new cases per year </a:t>
            </a:r>
          </a:p>
          <a:p>
            <a:pPr eaLnBrk="1" hangingPunct="1">
              <a:buFont typeface="Wingdings" panose="05000000000000000000" pitchFamily="2" charset="2"/>
              <a:buChar char="§"/>
            </a:pPr>
            <a:r>
              <a:rPr lang="en-US" altLang="en-US" sz="2800" dirty="0">
                <a:latin typeface="Calibri" panose="020F0502020204030204" pitchFamily="34" charset="0"/>
              </a:rPr>
              <a:t>Spread through direct skin-to-skin contact with or without symptoms</a:t>
            </a:r>
          </a:p>
          <a:p>
            <a:pPr eaLnBrk="1" hangingPunct="1">
              <a:buFont typeface="Wingdings" panose="05000000000000000000" pitchFamily="2" charset="2"/>
              <a:buChar char="§"/>
            </a:pPr>
            <a:r>
              <a:rPr lang="en-US" altLang="en-US" sz="2800" dirty="0">
                <a:latin typeface="Calibri" panose="020F0502020204030204" pitchFamily="34" charset="0"/>
              </a:rPr>
              <a:t>Can be spread to a newborn during vaginal delivery</a:t>
            </a:r>
          </a:p>
          <a:p>
            <a:pPr eaLnBrk="1" hangingPunct="1">
              <a:buFont typeface="Wingdings" panose="05000000000000000000" pitchFamily="2" charset="2"/>
              <a:buChar char="§"/>
            </a:pPr>
            <a:r>
              <a:rPr lang="en-US" altLang="en-US" sz="2800" b="1" dirty="0">
                <a:latin typeface="Calibri" panose="020F0502020204030204" pitchFamily="34" charset="0"/>
              </a:rPr>
              <a:t>80% do NOT know they have the disease</a:t>
            </a:r>
          </a:p>
          <a:p>
            <a:pPr eaLnBrk="1" hangingPunct="1"/>
            <a:endParaRPr lang="en-US" altLang="en-US" sz="2800" dirty="0">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5475" y="4397967"/>
            <a:ext cx="2361748" cy="17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3236" y="849178"/>
            <a:ext cx="4906202" cy="28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2998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What About Macomb County?</a:t>
            </a:r>
          </a:p>
        </p:txBody>
      </p:sp>
      <p:sp>
        <p:nvSpPr>
          <p:cNvPr id="10243" name="Rectangle 3">
            <a:extLst/>
          </p:cNvPr>
          <p:cNvSpPr>
            <a:spLocks noGrp="1" noChangeArrowheads="1"/>
          </p:cNvSpPr>
          <p:nvPr>
            <p:ph idx="1"/>
          </p:nvPr>
        </p:nvSpPr>
        <p:spPr>
          <a:xfrm>
            <a:off x="588936" y="1845733"/>
            <a:ext cx="10693830" cy="4384585"/>
          </a:xfrm>
        </p:spPr>
        <p:txBody>
          <a:bodyPr>
            <a:normAutofit/>
          </a:bodyPr>
          <a:lstStyle/>
          <a:p>
            <a:pPr eaLnBrk="1" hangingPunct="1">
              <a:defRPr/>
            </a:pPr>
            <a:r>
              <a:rPr lang="en-US" altLang="en-US" dirty="0">
                <a:latin typeface="Calibri" panose="020F0502020204030204" pitchFamily="34" charset="0"/>
              </a:rPr>
              <a:t>Several sexually transmitted diseases are reportable by law and must be reported to the Health Dept.</a:t>
            </a:r>
          </a:p>
          <a:p>
            <a:pPr eaLnBrk="1" hangingPunct="1">
              <a:defRPr/>
            </a:pPr>
            <a:r>
              <a:rPr lang="en-US" altLang="en-US" dirty="0">
                <a:latin typeface="Calibri" panose="020F0502020204030204" pitchFamily="34" charset="0"/>
              </a:rPr>
              <a:t>Macomb County statistics reveal an increasing trend:</a:t>
            </a:r>
          </a:p>
          <a:p>
            <a:pPr eaLnBrk="1" hangingPunct="1">
              <a:defRPr/>
            </a:pPr>
            <a:endParaRPr lang="en-US" altLang="en-US" dirty="0">
              <a:latin typeface="Calibri" panose="020F0502020204030204" pitchFamily="34" charset="0"/>
            </a:endParaRPr>
          </a:p>
          <a:p>
            <a:pPr eaLnBrk="1" hangingPunct="1">
              <a:defRPr/>
            </a:pPr>
            <a:endParaRPr lang="en-US" altLang="en-US" dirty="0">
              <a:latin typeface="Calibri" panose="020F0502020204030204" pitchFamily="34" charset="0"/>
            </a:endParaRPr>
          </a:p>
          <a:p>
            <a:pPr eaLnBrk="1" hangingPunct="1">
              <a:defRPr/>
            </a:pPr>
            <a:endParaRPr lang="en-US" altLang="en-US" dirty="0">
              <a:latin typeface="Calibri" panose="020F0502020204030204" pitchFamily="34" charset="0"/>
            </a:endParaRPr>
          </a:p>
          <a:p>
            <a:pPr eaLnBrk="1" hangingPunct="1">
              <a:defRPr/>
            </a:pPr>
            <a:endParaRPr lang="en-US" altLang="en-US" dirty="0">
              <a:latin typeface="Calibri" panose="020F0502020204030204" pitchFamily="34" charset="0"/>
            </a:endParaRPr>
          </a:p>
          <a:p>
            <a:pPr eaLnBrk="1" hangingPunct="1">
              <a:defRPr/>
            </a:pPr>
            <a:r>
              <a:rPr lang="en-US" altLang="en-US" dirty="0">
                <a:latin typeface="Calibri" panose="020F0502020204030204" pitchFamily="34" charset="0"/>
              </a:rPr>
              <a:t>Thousands of individuals each year are undiagnosed or untreated because: </a:t>
            </a:r>
          </a:p>
          <a:p>
            <a:pPr lvl="3" eaLnBrk="1" hangingPunct="1">
              <a:defRPr/>
            </a:pPr>
            <a:r>
              <a:rPr lang="en-US" altLang="en-US" sz="2000" dirty="0">
                <a:latin typeface="Calibri" panose="020F0502020204030204" pitchFamily="34" charset="0"/>
              </a:rPr>
              <a:t>They do NOT have symptoms </a:t>
            </a:r>
          </a:p>
          <a:p>
            <a:pPr lvl="3" eaLnBrk="1" hangingPunct="1">
              <a:defRPr/>
            </a:pPr>
            <a:r>
              <a:rPr lang="en-US" altLang="en-US" sz="2000" dirty="0">
                <a:latin typeface="Calibri" panose="020F0502020204030204" pitchFamily="34" charset="0"/>
              </a:rPr>
              <a:t>They do NOT want to be tested</a:t>
            </a:r>
          </a:p>
          <a:p>
            <a:pPr lvl="3" eaLnBrk="1" hangingPunct="1">
              <a:defRPr/>
            </a:pPr>
            <a:r>
              <a:rPr lang="en-US" altLang="en-US" sz="2000" dirty="0">
                <a:latin typeface="Calibri" panose="020F0502020204030204" pitchFamily="34" charset="0"/>
              </a:rPr>
              <a:t>They do NOT follow up to seek treatment  </a:t>
            </a:r>
          </a:p>
          <a:p>
            <a:pPr marL="1371600" lvl="3" indent="0" eaLnBrk="1" hangingPunct="1">
              <a:buNone/>
              <a:defRPr/>
            </a:pPr>
            <a:endParaRPr lang="en-US" altLang="en-US" sz="1600" dirty="0">
              <a:latin typeface="Calibri" panose="020F0502020204030204" pitchFamily="34" charset="0"/>
            </a:endParaRP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35" y="243631"/>
            <a:ext cx="1739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8641983"/>
              </p:ext>
            </p:extLst>
          </p:nvPr>
        </p:nvGraphicFramePr>
        <p:xfrm>
          <a:off x="4026114" y="2705425"/>
          <a:ext cx="4389465" cy="1854200"/>
        </p:xfrm>
        <a:graphic>
          <a:graphicData uri="http://schemas.openxmlformats.org/drawingml/2006/table">
            <a:tbl>
              <a:tblPr firstRow="1" bandRow="1">
                <a:tableStyleId>{5C22544A-7EE6-4342-B048-85BDC9FD1C3A}</a:tableStyleId>
              </a:tblPr>
              <a:tblGrid>
                <a:gridCol w="2034091">
                  <a:extLst>
                    <a:ext uri="{9D8B030D-6E8A-4147-A177-3AD203B41FA5}">
                      <a16:colId xmlns:a16="http://schemas.microsoft.com/office/drawing/2014/main" val="20000"/>
                    </a:ext>
                  </a:extLst>
                </a:gridCol>
                <a:gridCol w="1177503">
                  <a:extLst>
                    <a:ext uri="{9D8B030D-6E8A-4147-A177-3AD203B41FA5}">
                      <a16:colId xmlns:a16="http://schemas.microsoft.com/office/drawing/2014/main" val="20001"/>
                    </a:ext>
                  </a:extLst>
                </a:gridCol>
                <a:gridCol w="117787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2017</a:t>
                      </a:r>
                    </a:p>
                  </a:txBody>
                  <a:tcPr/>
                </a:tc>
                <a:tc>
                  <a:txBody>
                    <a:bodyPr/>
                    <a:lstStyle/>
                    <a:p>
                      <a:r>
                        <a:rPr lang="en-US" dirty="0"/>
                        <a:t>2012</a:t>
                      </a:r>
                    </a:p>
                  </a:txBody>
                  <a:tcPr/>
                </a:tc>
                <a:extLst>
                  <a:ext uri="{0D108BD9-81ED-4DB2-BD59-A6C34878D82A}">
                    <a16:rowId xmlns:a16="http://schemas.microsoft.com/office/drawing/2014/main" val="10000"/>
                  </a:ext>
                </a:extLst>
              </a:tr>
              <a:tr h="370840">
                <a:tc>
                  <a:txBody>
                    <a:bodyPr/>
                    <a:lstStyle/>
                    <a:p>
                      <a:r>
                        <a:rPr lang="en-US" dirty="0"/>
                        <a:t>Chlamydia</a:t>
                      </a:r>
                    </a:p>
                  </a:txBody>
                  <a:tcPr/>
                </a:tc>
                <a:tc>
                  <a:txBody>
                    <a:bodyPr/>
                    <a:lstStyle/>
                    <a:p>
                      <a:r>
                        <a:rPr lang="en-US" dirty="0"/>
                        <a:t>3,598</a:t>
                      </a:r>
                    </a:p>
                  </a:txBody>
                  <a:tcPr/>
                </a:tc>
                <a:tc>
                  <a:txBody>
                    <a:bodyPr/>
                    <a:lstStyle/>
                    <a:p>
                      <a:r>
                        <a:rPr lang="en-US" dirty="0"/>
                        <a:t>2,393</a:t>
                      </a:r>
                    </a:p>
                  </a:txBody>
                  <a:tcPr/>
                </a:tc>
                <a:extLst>
                  <a:ext uri="{0D108BD9-81ED-4DB2-BD59-A6C34878D82A}">
                    <a16:rowId xmlns:a16="http://schemas.microsoft.com/office/drawing/2014/main" val="10001"/>
                  </a:ext>
                </a:extLst>
              </a:tr>
              <a:tr h="370840">
                <a:tc>
                  <a:txBody>
                    <a:bodyPr/>
                    <a:lstStyle/>
                    <a:p>
                      <a:r>
                        <a:rPr lang="en-US" dirty="0"/>
                        <a:t>Gonorrhea</a:t>
                      </a:r>
                    </a:p>
                  </a:txBody>
                  <a:tcPr/>
                </a:tc>
                <a:tc>
                  <a:txBody>
                    <a:bodyPr/>
                    <a:lstStyle/>
                    <a:p>
                      <a:r>
                        <a:rPr lang="en-US" dirty="0"/>
                        <a:t>946</a:t>
                      </a:r>
                    </a:p>
                  </a:txBody>
                  <a:tcPr/>
                </a:tc>
                <a:tc>
                  <a:txBody>
                    <a:bodyPr/>
                    <a:lstStyle/>
                    <a:p>
                      <a:r>
                        <a:rPr lang="en-US" dirty="0"/>
                        <a:t>530</a:t>
                      </a:r>
                    </a:p>
                  </a:txBody>
                  <a:tcPr/>
                </a:tc>
                <a:extLst>
                  <a:ext uri="{0D108BD9-81ED-4DB2-BD59-A6C34878D82A}">
                    <a16:rowId xmlns:a16="http://schemas.microsoft.com/office/drawing/2014/main" val="10002"/>
                  </a:ext>
                </a:extLst>
              </a:tr>
              <a:tr h="370840">
                <a:tc>
                  <a:txBody>
                    <a:bodyPr/>
                    <a:lstStyle/>
                    <a:p>
                      <a:r>
                        <a:rPr lang="en-US" dirty="0"/>
                        <a:t>Syphilis</a:t>
                      </a:r>
                    </a:p>
                  </a:txBody>
                  <a:tcPr/>
                </a:tc>
                <a:tc>
                  <a:txBody>
                    <a:bodyPr/>
                    <a:lstStyle/>
                    <a:p>
                      <a:r>
                        <a:rPr lang="en-US" dirty="0"/>
                        <a:t>84</a:t>
                      </a:r>
                    </a:p>
                  </a:txBody>
                  <a:tcPr/>
                </a:tc>
                <a:tc>
                  <a:txBody>
                    <a:bodyPr/>
                    <a:lstStyle/>
                    <a:p>
                      <a:r>
                        <a:rPr lang="en-US" dirty="0"/>
                        <a:t>55</a:t>
                      </a:r>
                    </a:p>
                  </a:txBody>
                  <a:tcPr/>
                </a:tc>
                <a:extLst>
                  <a:ext uri="{0D108BD9-81ED-4DB2-BD59-A6C34878D82A}">
                    <a16:rowId xmlns:a16="http://schemas.microsoft.com/office/drawing/2014/main" val="10003"/>
                  </a:ext>
                </a:extLst>
              </a:tr>
              <a:tr h="370840">
                <a:tc>
                  <a:txBody>
                    <a:bodyPr/>
                    <a:lstStyle/>
                    <a:p>
                      <a:r>
                        <a:rPr lang="en-US" dirty="0"/>
                        <a:t>HIV (new diagnosis)</a:t>
                      </a:r>
                    </a:p>
                  </a:txBody>
                  <a:tcPr/>
                </a:tc>
                <a:tc>
                  <a:txBody>
                    <a:bodyPr/>
                    <a:lstStyle/>
                    <a:p>
                      <a:r>
                        <a:rPr lang="en-US" dirty="0"/>
                        <a:t>69</a:t>
                      </a:r>
                    </a:p>
                  </a:txBody>
                  <a:tcPr/>
                </a:tc>
                <a:tc>
                  <a:txBody>
                    <a:bodyPr/>
                    <a:lstStyle/>
                    <a:p>
                      <a:r>
                        <a:rPr lang="en-US" dirty="0"/>
                        <a:t>44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42789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animEffect transition="in" filter="wipe(left)">
                                      <p:cBhvr>
                                        <p:cTn id="17" dur="500"/>
                                        <p:tgtEl>
                                          <p:spTgt spid="10243">
                                            <p:txEl>
                                              <p:pRg st="6" end="6"/>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43">
                                            <p:txEl>
                                              <p:pRg st="7" end="7"/>
                                            </p:txEl>
                                          </p:spTgt>
                                        </p:tgtEl>
                                        <p:attrNameLst>
                                          <p:attrName>style.visibility</p:attrName>
                                        </p:attrNameLst>
                                      </p:cBhvr>
                                      <p:to>
                                        <p:strVal val="visible"/>
                                      </p:to>
                                    </p:set>
                                    <p:animEffect transition="in" filter="wipe(left)">
                                      <p:cBhvr>
                                        <p:cTn id="20" dur="500"/>
                                        <p:tgtEl>
                                          <p:spTgt spid="10243">
                                            <p:txEl>
                                              <p:pRg st="7" end="7"/>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animEffect transition="in" filter="wipe(left)">
                                      <p:cBhvr>
                                        <p:cTn id="23" dur="500"/>
                                        <p:tgtEl>
                                          <p:spTgt spid="10243">
                                            <p:txEl>
                                              <p:pRg st="8" end="8"/>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3">
                                            <p:txEl>
                                              <p:pRg st="9" end="9"/>
                                            </p:txEl>
                                          </p:spTgt>
                                        </p:tgtEl>
                                        <p:attrNameLst>
                                          <p:attrName>style.visibility</p:attrName>
                                        </p:attrNameLst>
                                      </p:cBhvr>
                                      <p:to>
                                        <p:strVal val="visible"/>
                                      </p:to>
                                    </p:set>
                                    <p:animEffect transition="in" filter="wipe(left)">
                                      <p:cBhvr>
                                        <p:cTn id="26" dur="5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46875" y="0"/>
            <a:ext cx="9063925" cy="1143000"/>
          </a:xfrm>
        </p:spPr>
        <p:txBody>
          <a:bodyPr>
            <a:normAutofit/>
          </a:bodyPr>
          <a:lstStyle/>
          <a:p>
            <a:r>
              <a:rPr lang="en-US" altLang="en-US" dirty="0">
                <a:latin typeface="Calibri" panose="020F0502020204030204" pitchFamily="34" charset="0"/>
              </a:rPr>
              <a:t>Genital Herpes (HSV 2) Symptoms</a:t>
            </a:r>
          </a:p>
        </p:txBody>
      </p:sp>
      <p:sp>
        <p:nvSpPr>
          <p:cNvPr id="61443" name="Rectangle 3"/>
          <p:cNvSpPr>
            <a:spLocks noGrp="1" noChangeArrowheads="1"/>
          </p:cNvSpPr>
          <p:nvPr>
            <p:ph idx="1"/>
          </p:nvPr>
        </p:nvSpPr>
        <p:spPr>
          <a:xfrm>
            <a:off x="433954" y="1782304"/>
            <a:ext cx="8865030" cy="4694695"/>
          </a:xfrm>
        </p:spPr>
        <p:txBody>
          <a:bodyPr>
            <a:normAutofit fontScale="92500" lnSpcReduction="20000"/>
          </a:bodyPr>
          <a:lstStyle/>
          <a:p>
            <a:pPr eaLnBrk="1" hangingPunct="1">
              <a:buFont typeface="Wingdings" panose="05000000000000000000" pitchFamily="2" charset="2"/>
              <a:buChar char="§"/>
            </a:pPr>
            <a:r>
              <a:rPr lang="en-US" altLang="en-US" sz="3200" dirty="0">
                <a:latin typeface="Calibri" panose="020F0502020204030204" pitchFamily="34" charset="0"/>
              </a:rPr>
              <a:t>Outbreaks of genital herpes can vary greatly from person to person</a:t>
            </a:r>
          </a:p>
          <a:p>
            <a:pPr eaLnBrk="1" hangingPunct="1">
              <a:buFont typeface="Wingdings" panose="05000000000000000000" pitchFamily="2" charset="2"/>
              <a:buChar char="§"/>
            </a:pPr>
            <a:r>
              <a:rPr lang="en-US" altLang="en-US" sz="3200" dirty="0">
                <a:latin typeface="Calibri" panose="020F0502020204030204" pitchFamily="34" charset="0"/>
              </a:rPr>
              <a:t>During initial infection many people develop a fever and/or flu-like symptoms</a:t>
            </a:r>
          </a:p>
          <a:p>
            <a:pPr eaLnBrk="1" hangingPunct="1">
              <a:buFont typeface="Wingdings" panose="05000000000000000000" pitchFamily="2" charset="2"/>
              <a:buChar char="§"/>
            </a:pPr>
            <a:r>
              <a:rPr lang="en-US" altLang="en-US" sz="3200" dirty="0">
                <a:latin typeface="Calibri" panose="020F0502020204030204" pitchFamily="34" charset="0"/>
              </a:rPr>
              <a:t>Outbreaks begin with an itching, burning, tingling or pain in the genital area </a:t>
            </a:r>
          </a:p>
          <a:p>
            <a:pPr eaLnBrk="1" hangingPunct="1">
              <a:buFont typeface="Wingdings" panose="05000000000000000000" pitchFamily="2" charset="2"/>
              <a:buChar char="§"/>
            </a:pPr>
            <a:r>
              <a:rPr lang="en-US" altLang="en-US" sz="3200" dirty="0">
                <a:latin typeface="Calibri" panose="020F0502020204030204" pitchFamily="34" charset="0"/>
              </a:rPr>
              <a:t>One or more blisters appear, which typically break open into sores lasting 10-14 days</a:t>
            </a:r>
          </a:p>
          <a:p>
            <a:pPr eaLnBrk="1" hangingPunct="1">
              <a:buFont typeface="Wingdings" panose="05000000000000000000" pitchFamily="2" charset="2"/>
              <a:buChar char="§"/>
            </a:pPr>
            <a:r>
              <a:rPr lang="en-US" altLang="en-US" sz="3200" dirty="0">
                <a:latin typeface="Calibri" panose="020F0502020204030204" pitchFamily="34" charset="0"/>
              </a:rPr>
              <a:t>Most mild herpes outbreaks are mistaken for ingrown hairs, yeast or fungal infections, insect bites or razor burn</a:t>
            </a:r>
          </a:p>
        </p:txBody>
      </p:sp>
      <p:pic>
        <p:nvPicPr>
          <p:cNvPr id="4" name="Picture 3" descr="genital-herpes-in-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918" y="0"/>
            <a:ext cx="2304081" cy="33685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64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8984" y="3368539"/>
            <a:ext cx="2217548" cy="3295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95318"/>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svea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825" y="1295400"/>
            <a:ext cx="4493702" cy="47415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539" name="Picture 3" descr="STD 50"/>
          <p:cNvPicPr>
            <a:picLocks noChangeAspect="1" noChangeArrowheads="1"/>
          </p:cNvPicPr>
          <p:nvPr/>
        </p:nvPicPr>
        <p:blipFill>
          <a:blip r:embed="rId4">
            <a:extLst>
              <a:ext uri="{28A0092B-C50C-407E-A947-70E740481C1C}">
                <a14:useLocalDpi xmlns:a14="http://schemas.microsoft.com/office/drawing/2010/main" val="0"/>
              </a:ext>
            </a:extLst>
          </a:blip>
          <a:srcRect t="13860" b="9720"/>
          <a:stretch>
            <a:fillRect/>
          </a:stretch>
        </p:blipFill>
        <p:spPr bwMode="auto">
          <a:xfrm>
            <a:off x="6400799" y="1295400"/>
            <a:ext cx="4093429" cy="47415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1"/>
          <p:cNvSpPr txBox="1">
            <a:spLocks noChangeArrowheads="1"/>
          </p:cNvSpPr>
          <p:nvPr/>
        </p:nvSpPr>
        <p:spPr bwMode="auto">
          <a:xfrm rot="2145247">
            <a:off x="9543212" y="988265"/>
            <a:ext cx="28052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a:solidFill>
                  <a:srgbClr val="000000"/>
                </a:solidFill>
              </a:rPr>
              <a:t>Genital Herpes infection</a:t>
            </a:r>
          </a:p>
        </p:txBody>
      </p:sp>
    </p:spTree>
    <p:extLst>
      <p:ext uri="{BB962C8B-B14F-4D97-AF65-F5344CB8AC3E}">
        <p14:creationId xmlns:p14="http://schemas.microsoft.com/office/powerpoint/2010/main" val="16756077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97280" y="286604"/>
            <a:ext cx="10058400" cy="1092746"/>
          </a:xfrm>
        </p:spPr>
        <p:txBody>
          <a:bodyPr/>
          <a:lstStyle/>
          <a:p>
            <a:pPr eaLnBrk="1" hangingPunct="1"/>
            <a:r>
              <a:rPr lang="en-US" altLang="en-US" dirty="0">
                <a:latin typeface="Calibri" panose="020F0502020204030204" pitchFamily="34" charset="0"/>
              </a:rPr>
              <a:t>HSV Testing and Treatment </a:t>
            </a:r>
          </a:p>
        </p:txBody>
      </p:sp>
      <p:sp>
        <p:nvSpPr>
          <p:cNvPr id="67587" name="Rectangle 3"/>
          <p:cNvSpPr>
            <a:spLocks noGrp="1" noChangeArrowheads="1"/>
          </p:cNvSpPr>
          <p:nvPr>
            <p:ph idx="1"/>
          </p:nvPr>
        </p:nvSpPr>
        <p:spPr>
          <a:xfrm>
            <a:off x="371960" y="1720312"/>
            <a:ext cx="8121112" cy="4985288"/>
          </a:xfrm>
        </p:spPr>
        <p:txBody>
          <a:bodyPr/>
          <a:lstStyle/>
          <a:p>
            <a:pPr eaLnBrk="1" hangingPunct="1"/>
            <a:endParaRPr lang="en-US" altLang="en-US" dirty="0">
              <a:latin typeface="Calibri" panose="020F0502020204030204" pitchFamily="34" charset="0"/>
            </a:endParaRPr>
          </a:p>
          <a:p>
            <a:pPr eaLnBrk="1" hangingPunct="1">
              <a:buFont typeface="Wingdings" panose="05000000000000000000" pitchFamily="2" charset="2"/>
              <a:buChar char="§"/>
            </a:pPr>
            <a:r>
              <a:rPr lang="en-US" altLang="en-US" sz="3200" dirty="0">
                <a:latin typeface="Calibri" panose="020F0502020204030204" pitchFamily="34" charset="0"/>
              </a:rPr>
              <a:t>Testing done through a blood test, sample from sores or physical exam</a:t>
            </a:r>
          </a:p>
          <a:p>
            <a:pPr eaLnBrk="1" hangingPunct="1">
              <a:buFont typeface="Wingdings" panose="05000000000000000000" pitchFamily="2" charset="2"/>
              <a:buChar char="§"/>
            </a:pPr>
            <a:r>
              <a:rPr lang="en-US" altLang="en-US" sz="3200" dirty="0">
                <a:latin typeface="Calibri" panose="020F0502020204030204" pitchFamily="34" charset="0"/>
              </a:rPr>
              <a:t>There is NO cure for Genital Herpes</a:t>
            </a:r>
          </a:p>
          <a:p>
            <a:pPr eaLnBrk="1" hangingPunct="1">
              <a:buFont typeface="Wingdings" panose="05000000000000000000" pitchFamily="2" charset="2"/>
              <a:buChar char="§"/>
            </a:pPr>
            <a:r>
              <a:rPr lang="en-US" altLang="en-US" sz="3200" dirty="0">
                <a:latin typeface="Calibri" panose="020F0502020204030204" pitchFamily="34" charset="0"/>
              </a:rPr>
              <a:t>Outbreaks typically recur during periods of stress or illness throughout an infected person’s lifespan</a:t>
            </a:r>
          </a:p>
          <a:p>
            <a:pPr eaLnBrk="1" hangingPunct="1">
              <a:buFont typeface="Wingdings" panose="05000000000000000000" pitchFamily="2" charset="2"/>
              <a:buChar char="§"/>
            </a:pPr>
            <a:r>
              <a:rPr lang="en-US" altLang="en-US" sz="3200" dirty="0">
                <a:latin typeface="Calibri" panose="020F0502020204030204" pitchFamily="34" charset="0"/>
              </a:rPr>
              <a:t>Several antiviral medications can shorten and help reduce the frequency of outbreaks</a:t>
            </a:r>
          </a:p>
        </p:txBody>
      </p:sp>
      <p:pic>
        <p:nvPicPr>
          <p:cNvPr id="3" name="Picture 2"/>
          <p:cNvPicPr>
            <a:picLocks noChangeAspect="1"/>
          </p:cNvPicPr>
          <p:nvPr/>
        </p:nvPicPr>
        <p:blipFill>
          <a:blip r:embed="rId3"/>
          <a:stretch>
            <a:fillRect/>
          </a:stretch>
        </p:blipFill>
        <p:spPr>
          <a:xfrm>
            <a:off x="9751017" y="2813059"/>
            <a:ext cx="2260170" cy="2133035"/>
          </a:xfrm>
          <a:prstGeom prst="rect">
            <a:avLst/>
          </a:prstGeom>
        </p:spPr>
      </p:pic>
      <p:pic>
        <p:nvPicPr>
          <p:cNvPr id="4" name="Picture 3"/>
          <p:cNvPicPr>
            <a:picLocks noChangeAspect="1"/>
          </p:cNvPicPr>
          <p:nvPr/>
        </p:nvPicPr>
        <p:blipFill>
          <a:blip r:embed="rId4"/>
          <a:stretch>
            <a:fillRect/>
          </a:stretch>
        </p:blipFill>
        <p:spPr>
          <a:xfrm>
            <a:off x="8493072" y="583687"/>
            <a:ext cx="2876308" cy="1932289"/>
          </a:xfrm>
          <a:prstGeom prst="rect">
            <a:avLst/>
          </a:prstGeom>
        </p:spPr>
      </p:pic>
    </p:spTree>
    <p:extLst>
      <p:ext uri="{BB962C8B-B14F-4D97-AF65-F5344CB8AC3E}">
        <p14:creationId xmlns:p14="http://schemas.microsoft.com/office/powerpoint/2010/main" val="877796802"/>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97280" y="286604"/>
            <a:ext cx="10058400" cy="932598"/>
          </a:xfrm>
        </p:spPr>
        <p:txBody>
          <a:bodyPr/>
          <a:lstStyle/>
          <a:p>
            <a:pPr eaLnBrk="1" hangingPunct="1"/>
            <a:r>
              <a:rPr lang="en-US" altLang="en-US" dirty="0">
                <a:latin typeface="Calibri" panose="020F0502020204030204" pitchFamily="34" charset="0"/>
              </a:rPr>
              <a:t>Trichomoniasis</a:t>
            </a:r>
          </a:p>
        </p:txBody>
      </p:sp>
      <p:sp>
        <p:nvSpPr>
          <p:cNvPr id="69635" name="Rectangle 3"/>
          <p:cNvSpPr>
            <a:spLocks noGrp="1" noChangeArrowheads="1"/>
          </p:cNvSpPr>
          <p:nvPr>
            <p:ph idx="1"/>
          </p:nvPr>
        </p:nvSpPr>
        <p:spPr>
          <a:xfrm>
            <a:off x="513822" y="2084064"/>
            <a:ext cx="6419398" cy="4525963"/>
          </a:xfrm>
        </p:spPr>
        <p:txBody>
          <a:bodyPr>
            <a:normAutofit/>
          </a:bodyPr>
          <a:lstStyle/>
          <a:p>
            <a:pPr eaLnBrk="1" hangingPunct="1">
              <a:lnSpc>
                <a:spcPct val="90000"/>
              </a:lnSpc>
              <a:buFont typeface="Wingdings" panose="05000000000000000000" pitchFamily="2" charset="2"/>
              <a:buChar char="§"/>
            </a:pPr>
            <a:r>
              <a:rPr lang="en-US" altLang="en-US" sz="3200" dirty="0">
                <a:latin typeface="Calibri" panose="020F0502020204030204" pitchFamily="34" charset="0"/>
              </a:rPr>
              <a:t>Curable, caused by a parasite</a:t>
            </a:r>
          </a:p>
          <a:p>
            <a:pPr eaLnBrk="1" hangingPunct="1">
              <a:lnSpc>
                <a:spcPct val="90000"/>
              </a:lnSpc>
              <a:buFont typeface="Wingdings" panose="05000000000000000000" pitchFamily="2" charset="2"/>
              <a:buChar char="§"/>
            </a:pPr>
            <a:r>
              <a:rPr lang="en-US" altLang="en-US" sz="3200" dirty="0">
                <a:latin typeface="Calibri" panose="020F0502020204030204" pitchFamily="34" charset="0"/>
              </a:rPr>
              <a:t>3.7 million new cases nationwide</a:t>
            </a:r>
          </a:p>
          <a:p>
            <a:pPr eaLnBrk="1" hangingPunct="1">
              <a:lnSpc>
                <a:spcPct val="90000"/>
              </a:lnSpc>
              <a:buFont typeface="Wingdings" panose="05000000000000000000" pitchFamily="2" charset="2"/>
              <a:buChar char="§"/>
            </a:pPr>
            <a:r>
              <a:rPr lang="en-US" altLang="en-US" sz="3200" dirty="0">
                <a:latin typeface="Calibri" panose="020F0502020204030204" pitchFamily="34" charset="0"/>
              </a:rPr>
              <a:t>Transmitted through vaginal, oral or anal intercourse with an infected partner</a:t>
            </a:r>
          </a:p>
          <a:p>
            <a:pPr>
              <a:buFont typeface="Wingdings" panose="05000000000000000000" pitchFamily="2" charset="2"/>
              <a:buChar char="§"/>
            </a:pPr>
            <a:endParaRPr lang="en-US" altLang="en-US" dirty="0">
              <a:latin typeface="Calibri" panose="020F0502020204030204" pitchFamily="34" charset="0"/>
            </a:endParaRPr>
          </a:p>
          <a:p>
            <a:pPr eaLnBrk="1" hangingPunct="1">
              <a:lnSpc>
                <a:spcPct val="90000"/>
              </a:lnSpc>
            </a:pPr>
            <a:endParaRPr lang="en-US" altLang="en-US" dirty="0">
              <a:latin typeface="Calibri" panose="020F0502020204030204" pitchFamily="34" charset="0"/>
            </a:endParaRPr>
          </a:p>
        </p:txBody>
      </p:sp>
      <p:pic>
        <p:nvPicPr>
          <p:cNvPr id="69636" name="Picture 4" descr="070111_parasiteSTD_hmed_3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220" y="2200759"/>
            <a:ext cx="5000784" cy="37505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982713" y="4216513"/>
            <a:ext cx="2961246" cy="2200974"/>
          </a:xfrm>
          <a:prstGeom prst="rect">
            <a:avLst/>
          </a:prstGeom>
        </p:spPr>
      </p:pic>
      <p:sp>
        <p:nvSpPr>
          <p:cNvPr id="6" name="TextBox 1"/>
          <p:cNvSpPr txBox="1">
            <a:spLocks noChangeArrowheads="1"/>
          </p:cNvSpPr>
          <p:nvPr/>
        </p:nvSpPr>
        <p:spPr bwMode="auto">
          <a:xfrm rot="949663">
            <a:off x="8419772" y="1356924"/>
            <a:ext cx="3530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a:solidFill>
                  <a:srgbClr val="000000"/>
                </a:solidFill>
              </a:rPr>
              <a:t>Trichomoniasis parasite (green)</a:t>
            </a:r>
          </a:p>
        </p:txBody>
      </p:sp>
      <p:sp>
        <p:nvSpPr>
          <p:cNvPr id="7" name="TextBox 1"/>
          <p:cNvSpPr txBox="1">
            <a:spLocks noChangeArrowheads="1"/>
          </p:cNvSpPr>
          <p:nvPr/>
        </p:nvSpPr>
        <p:spPr bwMode="auto">
          <a:xfrm rot="21429037">
            <a:off x="3058361" y="5766682"/>
            <a:ext cx="3918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800" dirty="0">
                <a:solidFill>
                  <a:srgbClr val="000000"/>
                </a:solidFill>
              </a:rPr>
              <a:t>Trichomoniasis parasite (stained)</a:t>
            </a:r>
          </a:p>
        </p:txBody>
      </p:sp>
    </p:spTree>
    <p:extLst>
      <p:ext uri="{BB962C8B-B14F-4D97-AF65-F5344CB8AC3E}">
        <p14:creationId xmlns:p14="http://schemas.microsoft.com/office/powerpoint/2010/main" val="40832647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6963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9635">
                                            <p:txEl>
                                              <p:pRg st="1" end="1"/>
                                            </p:txEl>
                                          </p:spTgt>
                                        </p:tgtEl>
                                        <p:attrNameLst>
                                          <p:attrName>style.visibility</p:attrName>
                                        </p:attrNameLst>
                                      </p:cBhvr>
                                      <p:to>
                                        <p:strVal val="visible"/>
                                      </p:to>
                                    </p:set>
                                    <p:animEffect transition="in" filter="wipe(left)">
                                      <p:cBhvr>
                                        <p:cTn id="16" dur="500"/>
                                        <p:tgtEl>
                                          <p:spTgt spid="696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Effect transition="in" filter="wipe(left)">
                                      <p:cBhvr>
                                        <p:cTn id="21"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97280" y="286604"/>
            <a:ext cx="10058400" cy="1108244"/>
          </a:xfrm>
        </p:spPr>
        <p:txBody>
          <a:bodyPr/>
          <a:lstStyle/>
          <a:p>
            <a:pPr eaLnBrk="1" hangingPunct="1"/>
            <a:r>
              <a:rPr lang="en-US" altLang="en-US" dirty="0">
                <a:latin typeface="Calibri" panose="020F0502020204030204" pitchFamily="34" charset="0"/>
              </a:rPr>
              <a:t> Trichomonas Symptoms</a:t>
            </a:r>
          </a:p>
        </p:txBody>
      </p:sp>
      <p:sp>
        <p:nvSpPr>
          <p:cNvPr id="71683" name="Rectangle 3"/>
          <p:cNvSpPr>
            <a:spLocks noGrp="1" noChangeArrowheads="1"/>
          </p:cNvSpPr>
          <p:nvPr>
            <p:ph sz="half" idx="1"/>
          </p:nvPr>
        </p:nvSpPr>
        <p:spPr>
          <a:xfrm>
            <a:off x="539340" y="1847170"/>
            <a:ext cx="3738192" cy="4023360"/>
          </a:xfrm>
        </p:spPr>
        <p:txBody>
          <a:bodyPr/>
          <a:lstStyle/>
          <a:p>
            <a:pPr eaLnBrk="1" hangingPunct="1">
              <a:buFontTx/>
              <a:buNone/>
            </a:pPr>
            <a:r>
              <a:rPr lang="en-US" altLang="en-US" sz="3200" b="1" i="1" dirty="0">
                <a:latin typeface="Calibri" panose="020F0502020204030204" pitchFamily="34" charset="0"/>
              </a:rPr>
              <a:t>Women</a:t>
            </a:r>
            <a:r>
              <a:rPr lang="en-US" altLang="en-US" sz="3200" b="1" dirty="0">
                <a:latin typeface="Calibri" panose="020F0502020204030204" pitchFamily="34" charset="0"/>
              </a:rPr>
              <a:t>:</a:t>
            </a:r>
          </a:p>
          <a:p>
            <a:pPr eaLnBrk="1" hangingPunct="1">
              <a:buFont typeface="Wingdings" panose="05000000000000000000" pitchFamily="2" charset="2"/>
              <a:buChar char="§"/>
            </a:pPr>
            <a:r>
              <a:rPr lang="en-US" altLang="en-US" sz="3200" dirty="0">
                <a:latin typeface="Calibri" panose="020F0502020204030204" pitchFamily="34" charset="0"/>
              </a:rPr>
              <a:t>Yellow, green or grey vaginal discharge that has a foul smell</a:t>
            </a:r>
          </a:p>
          <a:p>
            <a:pPr eaLnBrk="1" hangingPunct="1">
              <a:buFont typeface="Wingdings" panose="05000000000000000000" pitchFamily="2" charset="2"/>
              <a:buChar char="§"/>
            </a:pPr>
            <a:r>
              <a:rPr lang="en-US" altLang="en-US" sz="3200" dirty="0">
                <a:latin typeface="Calibri" panose="020F0502020204030204" pitchFamily="34" charset="0"/>
              </a:rPr>
              <a:t>Vaginal itching</a:t>
            </a:r>
          </a:p>
          <a:p>
            <a:pPr eaLnBrk="1" hangingPunct="1">
              <a:buFont typeface="Wingdings" panose="05000000000000000000" pitchFamily="2" charset="2"/>
              <a:buChar char="§"/>
            </a:pPr>
            <a:r>
              <a:rPr lang="en-US" altLang="en-US" sz="3200" dirty="0">
                <a:latin typeface="Calibri" panose="020F0502020204030204" pitchFamily="34" charset="0"/>
              </a:rPr>
              <a:t>Painful sexual intercourse</a:t>
            </a:r>
          </a:p>
          <a:p>
            <a:pPr eaLnBrk="1" hangingPunct="1"/>
            <a:endParaRPr lang="en-US" altLang="en-US" sz="2800" dirty="0">
              <a:latin typeface="Calibri" panose="020F0502020204030204" pitchFamily="34" charset="0"/>
            </a:endParaRPr>
          </a:p>
        </p:txBody>
      </p:sp>
      <p:sp>
        <p:nvSpPr>
          <p:cNvPr id="71684" name="Rectangle 4"/>
          <p:cNvSpPr>
            <a:spLocks noGrp="1" noChangeArrowheads="1"/>
          </p:cNvSpPr>
          <p:nvPr>
            <p:ph sz="half" idx="2"/>
          </p:nvPr>
        </p:nvSpPr>
        <p:spPr>
          <a:xfrm>
            <a:off x="8563458" y="1845734"/>
            <a:ext cx="3270402" cy="4525963"/>
          </a:xfrm>
        </p:spPr>
        <p:txBody>
          <a:bodyPr/>
          <a:lstStyle/>
          <a:p>
            <a:pPr eaLnBrk="1" hangingPunct="1">
              <a:buFontTx/>
              <a:buNone/>
            </a:pPr>
            <a:r>
              <a:rPr lang="en-US" altLang="en-US" sz="3200" b="1" i="1" dirty="0">
                <a:latin typeface="Calibri" panose="020F0502020204030204" pitchFamily="34" charset="0"/>
              </a:rPr>
              <a:t>Men</a:t>
            </a:r>
            <a:r>
              <a:rPr lang="en-US" altLang="en-US" sz="3200" b="1" dirty="0">
                <a:latin typeface="Calibri" panose="020F0502020204030204" pitchFamily="34" charset="0"/>
              </a:rPr>
              <a:t>:</a:t>
            </a:r>
          </a:p>
          <a:p>
            <a:pPr eaLnBrk="1" hangingPunct="1">
              <a:buFont typeface="Wingdings" panose="05000000000000000000" pitchFamily="2" charset="2"/>
              <a:buChar char="§"/>
            </a:pPr>
            <a:r>
              <a:rPr lang="en-US" altLang="en-US" sz="3200" dirty="0">
                <a:latin typeface="Calibri" panose="020F0502020204030204" pitchFamily="34" charset="0"/>
              </a:rPr>
              <a:t>Typically no symptoms</a:t>
            </a:r>
          </a:p>
          <a:p>
            <a:pPr eaLnBrk="1" hangingPunct="1">
              <a:buFont typeface="Wingdings" panose="05000000000000000000" pitchFamily="2" charset="2"/>
              <a:buChar char="§"/>
            </a:pPr>
            <a:r>
              <a:rPr lang="en-US" altLang="en-US" sz="3200" dirty="0">
                <a:latin typeface="Calibri" panose="020F0502020204030204" pitchFamily="34" charset="0"/>
              </a:rPr>
              <a:t>Rare: pain when urinating or mild discharge</a:t>
            </a:r>
          </a:p>
          <a:p>
            <a:pPr eaLnBrk="1" hangingPunct="1"/>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2303" y="1845734"/>
            <a:ext cx="3876384" cy="430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90918"/>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97280" y="286603"/>
            <a:ext cx="10058400" cy="1154739"/>
          </a:xfrm>
        </p:spPr>
        <p:txBody>
          <a:bodyPr/>
          <a:lstStyle/>
          <a:p>
            <a:pPr eaLnBrk="1" hangingPunct="1"/>
            <a:r>
              <a:rPr lang="en-US" altLang="en-US" dirty="0">
                <a:latin typeface="Calibri" panose="020F0502020204030204" pitchFamily="34" charset="0"/>
              </a:rPr>
              <a:t>Trichomonas Treatment</a:t>
            </a:r>
          </a:p>
        </p:txBody>
      </p:sp>
      <p:sp>
        <p:nvSpPr>
          <p:cNvPr id="73731" name="Rectangle 3"/>
          <p:cNvSpPr>
            <a:spLocks noGrp="1" noChangeArrowheads="1"/>
          </p:cNvSpPr>
          <p:nvPr>
            <p:ph idx="1"/>
          </p:nvPr>
        </p:nvSpPr>
        <p:spPr>
          <a:xfrm>
            <a:off x="495946" y="1875295"/>
            <a:ext cx="10659734" cy="4510007"/>
          </a:xfrm>
        </p:spPr>
        <p:txBody>
          <a:bodyPr>
            <a:noAutofit/>
          </a:bodyPr>
          <a:lstStyle/>
          <a:p>
            <a:pPr eaLnBrk="1" hangingPunct="1">
              <a:buFont typeface="Wingdings" panose="05000000000000000000" pitchFamily="2" charset="2"/>
              <a:buChar char="§"/>
            </a:pPr>
            <a:r>
              <a:rPr lang="en-US" altLang="en-US" sz="3600" dirty="0">
                <a:latin typeface="Calibri" panose="020F0502020204030204" pitchFamily="34" charset="0"/>
              </a:rPr>
              <a:t>Testing through a swab sample or urine</a:t>
            </a:r>
          </a:p>
          <a:p>
            <a:pPr eaLnBrk="1" hangingPunct="1">
              <a:buFont typeface="Wingdings" panose="05000000000000000000" pitchFamily="2" charset="2"/>
              <a:buChar char="§"/>
            </a:pPr>
            <a:r>
              <a:rPr lang="en-US" altLang="en-US" sz="3600" dirty="0">
                <a:latin typeface="Calibri" panose="020F0502020204030204" pitchFamily="34" charset="0"/>
              </a:rPr>
              <a:t>Curable with antibiotics </a:t>
            </a:r>
          </a:p>
          <a:p>
            <a:pPr eaLnBrk="1" hangingPunct="1">
              <a:buFont typeface="Wingdings" panose="05000000000000000000" pitchFamily="2" charset="2"/>
              <a:buChar char="§"/>
            </a:pPr>
            <a:r>
              <a:rPr lang="en-US" altLang="en-US" sz="3600" dirty="0">
                <a:latin typeface="Calibri" panose="020F0502020204030204" pitchFamily="34" charset="0"/>
              </a:rPr>
              <a:t>Finish all medication prescribed even when symptoms improve</a:t>
            </a:r>
          </a:p>
          <a:p>
            <a:pPr eaLnBrk="1" hangingPunct="1">
              <a:buFont typeface="Wingdings" panose="05000000000000000000" pitchFamily="2" charset="2"/>
              <a:buChar char="§"/>
            </a:pPr>
            <a:r>
              <a:rPr lang="en-US" altLang="en-US" sz="3600" dirty="0">
                <a:latin typeface="Calibri" panose="020F0502020204030204" pitchFamily="34" charset="0"/>
              </a:rPr>
              <a:t>All sex partners must be treated</a:t>
            </a:r>
          </a:p>
          <a:p>
            <a:pPr eaLnBrk="1" hangingPunct="1">
              <a:buFont typeface="Wingdings" panose="05000000000000000000" pitchFamily="2" charset="2"/>
              <a:buChar char="§"/>
            </a:pPr>
            <a:r>
              <a:rPr lang="en-US" altLang="en-US" sz="3600" dirty="0">
                <a:latin typeface="Calibri" panose="020F0502020204030204" pitchFamily="34" charset="0"/>
              </a:rPr>
              <a:t>Reinfection rates are high (males unknowingly pass on disease)</a:t>
            </a:r>
          </a:p>
        </p:txBody>
      </p:sp>
      <p:pic>
        <p:nvPicPr>
          <p:cNvPr id="757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9850" y="903922"/>
            <a:ext cx="3691303" cy="236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146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left)">
                                      <p:cBhvr>
                                        <p:cTn id="22" dur="500"/>
                                        <p:tgtEl>
                                          <p:spTgt spid="7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wipe(left)">
                                      <p:cBhvr>
                                        <p:cTn id="27"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514779" y="210519"/>
            <a:ext cx="5798949" cy="1143000"/>
          </a:xfrm>
        </p:spPr>
        <p:txBody>
          <a:bodyPr/>
          <a:lstStyle/>
          <a:p>
            <a:pPr eaLnBrk="1" hangingPunct="1"/>
            <a:r>
              <a:rPr lang="en-US" altLang="en-US" dirty="0">
                <a:latin typeface="Calibri" panose="020F0502020204030204" pitchFamily="34" charset="0"/>
              </a:rPr>
              <a:t>Scabies and Pubic Lice</a:t>
            </a:r>
          </a:p>
        </p:txBody>
      </p:sp>
      <p:sp>
        <p:nvSpPr>
          <p:cNvPr id="75779" name="Rectangle 3"/>
          <p:cNvSpPr>
            <a:spLocks noGrp="1" noChangeArrowheads="1"/>
          </p:cNvSpPr>
          <p:nvPr>
            <p:ph sz="half" idx="1"/>
          </p:nvPr>
        </p:nvSpPr>
        <p:spPr>
          <a:xfrm>
            <a:off x="294468" y="1790700"/>
            <a:ext cx="4438758" cy="4343400"/>
          </a:xfrm>
        </p:spPr>
        <p:txBody>
          <a:bodyPr>
            <a:noAutofit/>
          </a:bodyPr>
          <a:lstStyle/>
          <a:p>
            <a:pPr eaLnBrk="1" hangingPunct="1"/>
            <a:r>
              <a:rPr lang="en-US" altLang="en-US" sz="2400" b="1" dirty="0">
                <a:latin typeface="Calibri" panose="020F0502020204030204" pitchFamily="34" charset="0"/>
              </a:rPr>
              <a:t>Scabies</a:t>
            </a:r>
            <a:r>
              <a:rPr lang="en-US" altLang="en-US" sz="2400" dirty="0">
                <a:latin typeface="Calibri" panose="020F0502020204030204" pitchFamily="34" charset="0"/>
              </a:rPr>
              <a:t> is a curable skin disease caused by a parasite</a:t>
            </a:r>
          </a:p>
          <a:p>
            <a:pPr eaLnBrk="1" hangingPunct="1">
              <a:buFont typeface="Wingdings" panose="05000000000000000000" pitchFamily="2" charset="2"/>
              <a:buChar char="§"/>
            </a:pPr>
            <a:r>
              <a:rPr lang="en-US" altLang="en-US" sz="2400" dirty="0">
                <a:latin typeface="Calibri" panose="020F0502020204030204" pitchFamily="34" charset="0"/>
              </a:rPr>
              <a:t>Transmitted through close physical contact with an infected person</a:t>
            </a:r>
          </a:p>
          <a:p>
            <a:pPr eaLnBrk="1" hangingPunct="1">
              <a:buFont typeface="Wingdings" panose="05000000000000000000" pitchFamily="2" charset="2"/>
              <a:buChar char="§"/>
            </a:pPr>
            <a:r>
              <a:rPr lang="en-US" altLang="en-US" sz="2400" dirty="0">
                <a:latin typeface="Calibri" panose="020F0502020204030204" pitchFamily="34" charset="0"/>
              </a:rPr>
              <a:t>Symptoms: itching and a pimple like rash</a:t>
            </a:r>
          </a:p>
          <a:p>
            <a:pPr eaLnBrk="1" hangingPunct="1">
              <a:buFont typeface="Wingdings" panose="05000000000000000000" pitchFamily="2" charset="2"/>
              <a:buChar char="§"/>
            </a:pPr>
            <a:r>
              <a:rPr lang="en-US" altLang="en-US" sz="2400" dirty="0">
                <a:latin typeface="Calibri" panose="020F0502020204030204" pitchFamily="34" charset="0"/>
              </a:rPr>
              <a:t>The only way to know if someone is infected is with a test (skin scraping)</a:t>
            </a:r>
          </a:p>
          <a:p>
            <a:pPr eaLnBrk="1" hangingPunct="1">
              <a:buFont typeface="Wingdings" panose="05000000000000000000" pitchFamily="2" charset="2"/>
              <a:buChar char="§"/>
            </a:pPr>
            <a:r>
              <a:rPr lang="en-US" altLang="en-US" sz="2400" dirty="0">
                <a:latin typeface="Calibri" panose="020F0502020204030204" pitchFamily="34" charset="0"/>
              </a:rPr>
              <a:t>Treated with </a:t>
            </a:r>
            <a:br>
              <a:rPr lang="en-US" altLang="en-US" sz="2400" dirty="0">
                <a:latin typeface="Calibri" panose="020F0502020204030204" pitchFamily="34" charset="0"/>
              </a:rPr>
            </a:br>
            <a:r>
              <a:rPr lang="en-US" altLang="en-US" sz="2400" dirty="0">
                <a:latin typeface="Calibri" panose="020F0502020204030204" pitchFamily="34" charset="0"/>
              </a:rPr>
              <a:t>Rx lotions/creams</a:t>
            </a:r>
          </a:p>
        </p:txBody>
      </p:sp>
      <p:sp>
        <p:nvSpPr>
          <p:cNvPr id="75780" name="Rectangle 4"/>
          <p:cNvSpPr>
            <a:spLocks noGrp="1" noChangeArrowheads="1"/>
          </p:cNvSpPr>
          <p:nvPr>
            <p:ph sz="half" idx="2"/>
          </p:nvPr>
        </p:nvSpPr>
        <p:spPr>
          <a:xfrm>
            <a:off x="7148378" y="1840262"/>
            <a:ext cx="2848029" cy="4293838"/>
          </a:xfrm>
        </p:spPr>
        <p:txBody>
          <a:bodyPr>
            <a:noAutofit/>
          </a:bodyPr>
          <a:lstStyle/>
          <a:p>
            <a:pPr eaLnBrk="1" hangingPunct="1"/>
            <a:r>
              <a:rPr lang="en-US" altLang="en-US" sz="2400" b="1" dirty="0">
                <a:latin typeface="Calibri" panose="020F0502020204030204" pitchFamily="34" charset="0"/>
              </a:rPr>
              <a:t>Pubic lice (crabs) </a:t>
            </a:r>
            <a:r>
              <a:rPr lang="en-US" altLang="en-US" sz="2400" dirty="0">
                <a:latin typeface="Calibri" panose="020F0502020204030204" pitchFamily="34" charset="0"/>
              </a:rPr>
              <a:t>are small parasites that feed on human blood</a:t>
            </a:r>
          </a:p>
          <a:p>
            <a:pPr eaLnBrk="1" hangingPunct="1">
              <a:buFont typeface="Wingdings" panose="05000000000000000000" pitchFamily="2" charset="2"/>
              <a:buChar char="§"/>
            </a:pPr>
            <a:r>
              <a:rPr lang="en-US" altLang="en-US" sz="2400" dirty="0">
                <a:latin typeface="Calibri" panose="020F0502020204030204" pitchFamily="34" charset="0"/>
              </a:rPr>
              <a:t>Transmitted through close physical contact</a:t>
            </a:r>
          </a:p>
          <a:p>
            <a:pPr eaLnBrk="1" hangingPunct="1">
              <a:buFont typeface="Wingdings" panose="05000000000000000000" pitchFamily="2" charset="2"/>
              <a:buChar char="§"/>
            </a:pPr>
            <a:r>
              <a:rPr lang="en-US" altLang="en-US" sz="2400" dirty="0">
                <a:latin typeface="Calibri" panose="020F0502020204030204" pitchFamily="34" charset="0"/>
              </a:rPr>
              <a:t>Symptom (itching) usually starts with in 5 days</a:t>
            </a:r>
          </a:p>
          <a:p>
            <a:pPr eaLnBrk="1" hangingPunct="1">
              <a:buFont typeface="Wingdings" panose="05000000000000000000" pitchFamily="2" charset="2"/>
              <a:buChar char="§"/>
            </a:pPr>
            <a:r>
              <a:rPr lang="en-US" altLang="en-US" sz="2400" dirty="0">
                <a:latin typeface="Calibri" panose="020F0502020204030204" pitchFamily="34" charset="0"/>
              </a:rPr>
              <a:t>Treated with OTC creams</a:t>
            </a:r>
          </a:p>
        </p:txBody>
      </p:sp>
      <p:pic>
        <p:nvPicPr>
          <p:cNvPr id="75781" name="Picture 5" descr="crab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197" y="4541003"/>
            <a:ext cx="2432803" cy="18246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6" descr="scabies"/>
          <p:cNvPicPr>
            <a:picLocks noChangeAspect="1" noChangeArrowheads="1"/>
          </p:cNvPicPr>
          <p:nvPr/>
        </p:nvPicPr>
        <p:blipFill>
          <a:blip r:embed="rId4">
            <a:extLst>
              <a:ext uri="{28A0092B-C50C-407E-A947-70E740481C1C}">
                <a14:useLocalDpi xmlns:a14="http://schemas.microsoft.com/office/drawing/2010/main" val="0"/>
              </a:ext>
            </a:extLst>
          </a:blip>
          <a:srcRect t="8745"/>
          <a:stretch>
            <a:fillRect/>
          </a:stretch>
        </p:blipFill>
        <p:spPr bwMode="auto">
          <a:xfrm>
            <a:off x="4839376" y="1840262"/>
            <a:ext cx="2202852" cy="20033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54852"/>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noChangeArrowheads="1"/>
          </p:cNvSpPr>
          <p:nvPr>
            <p:ph type="title"/>
          </p:nvPr>
        </p:nvSpPr>
        <p:spPr/>
        <p:txBody>
          <a:bodyPr/>
          <a:lstStyle/>
          <a:p>
            <a:r>
              <a:rPr lang="en-US" altLang="en-US"/>
              <a:t>Reducing the Risk of STDs</a:t>
            </a:r>
          </a:p>
        </p:txBody>
      </p:sp>
      <p:sp>
        <p:nvSpPr>
          <p:cNvPr id="92162" name="Text Placeholder 2"/>
          <p:cNvSpPr>
            <a:spLocks noGrp="1" noChangeArrowheads="1"/>
          </p:cNvSpPr>
          <p:nvPr>
            <p:ph type="body" idx="1"/>
          </p:nvPr>
        </p:nvSpPr>
        <p:spPr>
          <a:xfrm>
            <a:off x="511813" y="2033146"/>
            <a:ext cx="4198015" cy="558371"/>
          </a:xfrm>
        </p:spPr>
        <p:txBody>
          <a:bodyPr/>
          <a:lstStyle/>
          <a:p>
            <a:r>
              <a:rPr lang="en-US" altLang="en-US" dirty="0"/>
              <a:t>No Risk </a:t>
            </a:r>
          </a:p>
        </p:txBody>
      </p:sp>
      <p:sp>
        <p:nvSpPr>
          <p:cNvPr id="92163" name="Content Placeholder 3"/>
          <p:cNvSpPr>
            <a:spLocks noGrp="1" noChangeArrowheads="1"/>
          </p:cNvSpPr>
          <p:nvPr>
            <p:ph sz="half" idx="2"/>
          </p:nvPr>
        </p:nvSpPr>
        <p:spPr>
          <a:xfrm>
            <a:off x="511813" y="2691026"/>
            <a:ext cx="4497608" cy="3378200"/>
          </a:xfrm>
        </p:spPr>
        <p:txBody>
          <a:bodyPr/>
          <a:lstStyle/>
          <a:p>
            <a:pPr>
              <a:buFont typeface="Wingdings" panose="05000000000000000000" pitchFamily="2" charset="2"/>
              <a:buChar char="§"/>
            </a:pPr>
            <a:r>
              <a:rPr lang="en-US" altLang="en-US" sz="2800" dirty="0"/>
              <a:t>Abstinence (sex): not having oral, vaginal or anal sex</a:t>
            </a:r>
          </a:p>
          <a:p>
            <a:pPr>
              <a:buFont typeface="Wingdings" panose="05000000000000000000" pitchFamily="2" charset="2"/>
              <a:buChar char="§"/>
            </a:pPr>
            <a:r>
              <a:rPr lang="en-US" altLang="en-US" sz="2800" dirty="0"/>
              <a:t>No genital contact </a:t>
            </a:r>
          </a:p>
          <a:p>
            <a:pPr>
              <a:buFont typeface="Wingdings" panose="05000000000000000000" pitchFamily="2" charset="2"/>
              <a:buChar char="§"/>
            </a:pPr>
            <a:r>
              <a:rPr lang="en-US" altLang="en-US" sz="2800" dirty="0"/>
              <a:t>Mutual monogamy between non-infected partners</a:t>
            </a:r>
          </a:p>
          <a:p>
            <a:endParaRPr lang="en-US" altLang="en-US" dirty="0"/>
          </a:p>
        </p:txBody>
      </p:sp>
      <p:sp>
        <p:nvSpPr>
          <p:cNvPr id="92164" name="Text Placeholder 4"/>
          <p:cNvSpPr>
            <a:spLocks noGrp="1" noChangeArrowheads="1"/>
          </p:cNvSpPr>
          <p:nvPr>
            <p:ph type="body" sz="quarter" idx="3"/>
          </p:nvPr>
        </p:nvSpPr>
        <p:spPr>
          <a:xfrm>
            <a:off x="5562173" y="1928394"/>
            <a:ext cx="4282013" cy="602680"/>
          </a:xfrm>
        </p:spPr>
        <p:txBody>
          <a:bodyPr/>
          <a:lstStyle/>
          <a:p>
            <a:r>
              <a:rPr lang="en-US" altLang="en-US" dirty="0"/>
              <a:t>Reduced Risk </a:t>
            </a:r>
          </a:p>
        </p:txBody>
      </p:sp>
      <p:sp>
        <p:nvSpPr>
          <p:cNvPr id="92165" name="Content Placeholder 5"/>
          <p:cNvSpPr>
            <a:spLocks noGrp="1" noChangeArrowheads="1"/>
          </p:cNvSpPr>
          <p:nvPr>
            <p:ph sz="quarter" idx="4"/>
          </p:nvPr>
        </p:nvSpPr>
        <p:spPr>
          <a:xfrm>
            <a:off x="5562173" y="2591517"/>
            <a:ext cx="4937760" cy="3378200"/>
          </a:xfrm>
        </p:spPr>
        <p:txBody>
          <a:bodyPr/>
          <a:lstStyle/>
          <a:p>
            <a:pPr>
              <a:buFont typeface="Wingdings" panose="05000000000000000000" pitchFamily="2" charset="2"/>
              <a:buChar char="§"/>
            </a:pPr>
            <a:r>
              <a:rPr lang="en-US" altLang="en-US" sz="2800" dirty="0"/>
              <a:t>Protected Sex:  “Correct and consistent” use of condoms/barriers</a:t>
            </a:r>
          </a:p>
          <a:p>
            <a:pPr>
              <a:buFont typeface="Wingdings" panose="05000000000000000000" pitchFamily="2" charset="2"/>
              <a:buChar char="§"/>
            </a:pPr>
            <a:r>
              <a:rPr lang="en-US" altLang="en-US" sz="2800" dirty="0"/>
              <a:t>Fewer sexual partners</a:t>
            </a:r>
          </a:p>
          <a:p>
            <a:pPr>
              <a:buFont typeface="Wingdings" panose="05000000000000000000" pitchFamily="2" charset="2"/>
              <a:buChar char="§"/>
            </a:pPr>
            <a:r>
              <a:rPr lang="en-US" altLang="en-US" sz="2800" dirty="0"/>
              <a:t>Regular STD testing</a:t>
            </a:r>
          </a:p>
          <a:p>
            <a:endParaRPr lang="en-US" altLang="en-US" dirty="0"/>
          </a:p>
        </p:txBody>
      </p:sp>
      <p:pic>
        <p:nvPicPr>
          <p:cNvPr id="2" name="Picture 1"/>
          <p:cNvPicPr>
            <a:picLocks noChangeAspect="1"/>
          </p:cNvPicPr>
          <p:nvPr/>
        </p:nvPicPr>
        <p:blipFill>
          <a:blip r:embed="rId3"/>
          <a:stretch>
            <a:fillRect/>
          </a:stretch>
        </p:blipFill>
        <p:spPr>
          <a:xfrm>
            <a:off x="9035257" y="3385231"/>
            <a:ext cx="3156743" cy="2882685"/>
          </a:xfrm>
          <a:prstGeom prst="rect">
            <a:avLst/>
          </a:prstGeom>
        </p:spPr>
      </p:pic>
    </p:spTree>
    <p:extLst>
      <p:ext uri="{BB962C8B-B14F-4D97-AF65-F5344CB8AC3E}">
        <p14:creationId xmlns:p14="http://schemas.microsoft.com/office/powerpoint/2010/main" val="887581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noChangeArrowheads="1"/>
          </p:cNvSpPr>
          <p:nvPr>
            <p:ph type="title"/>
          </p:nvPr>
        </p:nvSpPr>
        <p:spPr>
          <a:xfrm>
            <a:off x="1518835" y="409576"/>
            <a:ext cx="9515958" cy="969773"/>
          </a:xfrm>
        </p:spPr>
        <p:txBody>
          <a:bodyPr>
            <a:normAutofit/>
          </a:bodyPr>
          <a:lstStyle/>
          <a:p>
            <a:r>
              <a:rPr lang="en-US" altLang="en-US" dirty="0"/>
              <a:t>Do’s and Don’ts for Male Condom Use</a:t>
            </a:r>
          </a:p>
        </p:txBody>
      </p:sp>
      <p:pic>
        <p:nvPicPr>
          <p:cNvPr id="931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36" y="1706564"/>
            <a:ext cx="4529165" cy="481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6" y="1692275"/>
            <a:ext cx="5050132" cy="503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4150" y="2057400"/>
            <a:ext cx="134778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278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gtEl>
                                        <p:attrNameLst>
                                          <p:attrName>style.visibility</p:attrName>
                                        </p:attrNameLst>
                                      </p:cBhvr>
                                      <p:to>
                                        <p:strVal val="visible"/>
                                      </p:to>
                                    </p:set>
                                    <p:animEffect transition="in" filter="fade">
                                      <p:cBhvr>
                                        <p:cTn id="12"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p:cNvPr>
          <p:cNvSpPr/>
          <p:nvPr/>
        </p:nvSpPr>
        <p:spPr>
          <a:xfrm>
            <a:off x="6411293" y="2257573"/>
            <a:ext cx="3678103" cy="2855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94210" name="Title 1"/>
          <p:cNvSpPr>
            <a:spLocks noGrp="1" noChangeArrowheads="1"/>
          </p:cNvSpPr>
          <p:nvPr>
            <p:ph type="title"/>
          </p:nvPr>
        </p:nvSpPr>
        <p:spPr>
          <a:xfrm>
            <a:off x="1097280" y="286604"/>
            <a:ext cx="10058400" cy="1000862"/>
          </a:xfrm>
        </p:spPr>
        <p:txBody>
          <a:bodyPr/>
          <a:lstStyle/>
          <a:p>
            <a:r>
              <a:rPr lang="en-US" altLang="en-US" dirty="0"/>
              <a:t>Female/</a:t>
            </a:r>
            <a:r>
              <a:rPr lang="en-US" altLang="en-US" dirty="0" err="1"/>
              <a:t>Insertive</a:t>
            </a:r>
            <a:r>
              <a:rPr lang="en-US" altLang="en-US" dirty="0"/>
              <a:t> Condom Use </a:t>
            </a:r>
          </a:p>
        </p:txBody>
      </p:sp>
      <p:pic>
        <p:nvPicPr>
          <p:cNvPr id="942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818" y="1845590"/>
            <a:ext cx="4049176" cy="399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845" y="2426252"/>
            <a:ext cx="3320997" cy="25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15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US" altLang="en-US" dirty="0"/>
              <a:t>Overview of some STDs</a:t>
            </a:r>
          </a:p>
        </p:txBody>
      </p:sp>
      <p:sp>
        <p:nvSpPr>
          <p:cNvPr id="11267" name="Content Placeholder 2"/>
          <p:cNvSpPr>
            <a:spLocks noGrp="1" noChangeArrowheads="1"/>
          </p:cNvSpPr>
          <p:nvPr>
            <p:ph idx="1"/>
          </p:nvPr>
        </p:nvSpPr>
        <p:spPr>
          <a:xfrm>
            <a:off x="1981200" y="1968285"/>
            <a:ext cx="8229600" cy="4231037"/>
          </a:xfrm>
        </p:spPr>
        <p:txBody>
          <a:bodyPr/>
          <a:lstStyle/>
          <a:p>
            <a:pPr>
              <a:buFont typeface="Wingdings" panose="05000000000000000000" pitchFamily="2" charset="2"/>
              <a:buChar char="q"/>
            </a:pPr>
            <a:r>
              <a:rPr lang="en-US" altLang="en-US" sz="2400" dirty="0"/>
              <a:t>Chlamydia </a:t>
            </a:r>
          </a:p>
          <a:p>
            <a:pPr>
              <a:buFont typeface="Wingdings" panose="05000000000000000000" pitchFamily="2" charset="2"/>
              <a:buChar char="q"/>
            </a:pPr>
            <a:r>
              <a:rPr lang="en-US" altLang="en-US" sz="2400" dirty="0"/>
              <a:t>Gonorrhea</a:t>
            </a:r>
          </a:p>
          <a:p>
            <a:pPr>
              <a:buFont typeface="Wingdings" panose="05000000000000000000" pitchFamily="2" charset="2"/>
              <a:buChar char="q"/>
            </a:pPr>
            <a:r>
              <a:rPr lang="en-US" altLang="en-US" sz="2400" dirty="0"/>
              <a:t>Syphilis </a:t>
            </a:r>
          </a:p>
          <a:p>
            <a:pPr>
              <a:buFont typeface="Wingdings" panose="05000000000000000000" pitchFamily="2" charset="2"/>
              <a:buChar char="q"/>
            </a:pPr>
            <a:r>
              <a:rPr lang="en-US" altLang="en-US" sz="2400" dirty="0"/>
              <a:t>HIV/AIDS</a:t>
            </a:r>
          </a:p>
          <a:p>
            <a:pPr>
              <a:buFont typeface="Wingdings" panose="05000000000000000000" pitchFamily="2" charset="2"/>
              <a:buChar char="q"/>
            </a:pPr>
            <a:r>
              <a:rPr lang="en-US" altLang="en-US" sz="2400" dirty="0"/>
              <a:t>Genital Warts (HPV)</a:t>
            </a:r>
          </a:p>
          <a:p>
            <a:pPr>
              <a:buFont typeface="Wingdings" panose="05000000000000000000" pitchFamily="2" charset="2"/>
              <a:buChar char="q"/>
            </a:pPr>
            <a:r>
              <a:rPr lang="en-US" altLang="en-US" sz="2400" dirty="0"/>
              <a:t>Genital Herpes </a:t>
            </a:r>
          </a:p>
          <a:p>
            <a:pPr>
              <a:buFont typeface="Wingdings" panose="05000000000000000000" pitchFamily="2" charset="2"/>
              <a:buChar char="q"/>
            </a:pPr>
            <a:r>
              <a:rPr lang="en-US" altLang="en-US" sz="2400" dirty="0"/>
              <a:t>Trichomoniasis</a:t>
            </a:r>
          </a:p>
          <a:p>
            <a:pPr>
              <a:buFont typeface="Wingdings" panose="05000000000000000000" pitchFamily="2" charset="2"/>
              <a:buChar char="q"/>
            </a:pPr>
            <a:r>
              <a:rPr lang="en-US" altLang="en-US" sz="2400" dirty="0"/>
              <a:t>Scabies and Pubic Lice </a:t>
            </a:r>
          </a:p>
          <a:p>
            <a:endParaRPr lang="en-US" altLang="en-US" dirty="0"/>
          </a:p>
          <a:p>
            <a:endParaRPr lang="en-US" altLang="en-US" dirty="0"/>
          </a:p>
          <a:p>
            <a:endParaRPr lang="en-US" altLang="en-US" dirty="0"/>
          </a:p>
          <a:p>
            <a:endParaRPr lang="en-US" altLang="en-US" dirty="0"/>
          </a:p>
        </p:txBody>
      </p:sp>
      <p:pic>
        <p:nvPicPr>
          <p:cNvPr id="3" name="Picture 2"/>
          <p:cNvPicPr>
            <a:picLocks noChangeAspect="1"/>
          </p:cNvPicPr>
          <p:nvPr/>
        </p:nvPicPr>
        <p:blipFill>
          <a:blip r:embed="rId3"/>
          <a:stretch>
            <a:fillRect/>
          </a:stretch>
        </p:blipFill>
        <p:spPr>
          <a:xfrm>
            <a:off x="6710767" y="1530561"/>
            <a:ext cx="5206220" cy="4917627"/>
          </a:xfrm>
          <a:prstGeom prst="rect">
            <a:avLst/>
          </a:prstGeom>
        </p:spPr>
      </p:pic>
    </p:spTree>
    <p:extLst>
      <p:ext uri="{BB962C8B-B14F-4D97-AF65-F5344CB8AC3E}">
        <p14:creationId xmlns:p14="http://schemas.microsoft.com/office/powerpoint/2010/main" val="3233683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097280" y="286604"/>
            <a:ext cx="10058400" cy="856398"/>
          </a:xfrm>
        </p:spPr>
        <p:txBody>
          <a:bodyPr/>
          <a:lstStyle/>
          <a:p>
            <a:pPr eaLnBrk="1" hangingPunct="1"/>
            <a:r>
              <a:rPr lang="en-US" altLang="en-US" dirty="0">
                <a:latin typeface="Calibri" panose="020F0502020204030204" pitchFamily="34" charset="0"/>
              </a:rPr>
              <a:t>STD Testing</a:t>
            </a:r>
          </a:p>
        </p:txBody>
      </p:sp>
      <p:sp>
        <p:nvSpPr>
          <p:cNvPr id="77827" name="Rectangle 3"/>
          <p:cNvSpPr>
            <a:spLocks noGrp="1" noChangeArrowheads="1"/>
          </p:cNvSpPr>
          <p:nvPr>
            <p:ph idx="1"/>
          </p:nvPr>
        </p:nvSpPr>
        <p:spPr>
          <a:xfrm>
            <a:off x="387458" y="1828799"/>
            <a:ext cx="8714117" cy="4541003"/>
          </a:xfrm>
        </p:spPr>
        <p:txBody>
          <a:bodyPr>
            <a:noAutofit/>
          </a:bodyPr>
          <a:lstStyle/>
          <a:p>
            <a:pPr eaLnBrk="1" hangingPunct="1">
              <a:buFont typeface="Wingdings" panose="05000000000000000000" pitchFamily="2" charset="2"/>
              <a:buChar char="Ø"/>
            </a:pPr>
            <a:r>
              <a:rPr lang="en-US" altLang="en-US" sz="2400" dirty="0">
                <a:latin typeface="Calibri" panose="020F0502020204030204" pitchFamily="34" charset="0"/>
              </a:rPr>
              <a:t>Regular screening and repeat testing is recommended in sexually active teenagers and young adults. </a:t>
            </a:r>
          </a:p>
          <a:p>
            <a:pPr eaLnBrk="1" hangingPunct="1">
              <a:buFont typeface="Wingdings" panose="05000000000000000000" pitchFamily="2" charset="2"/>
              <a:buChar char="Ø"/>
            </a:pPr>
            <a:r>
              <a:rPr lang="en-US" altLang="en-US" sz="2400" b="1" dirty="0">
                <a:solidFill>
                  <a:srgbClr val="0070C0"/>
                </a:solidFill>
                <a:latin typeface="Calibri" panose="020F0502020204030204" pitchFamily="34" charset="0"/>
              </a:rPr>
              <a:t>FREE</a:t>
            </a:r>
            <a:r>
              <a:rPr lang="en-US" altLang="en-US" sz="2400" dirty="0">
                <a:latin typeface="Calibri" panose="020F0502020204030204" pitchFamily="34" charset="0"/>
              </a:rPr>
              <a:t> testing and treatment at the Macomb County Health Department STD clinic. </a:t>
            </a:r>
            <a:r>
              <a:rPr lang="en-US" altLang="en-US" sz="2400" b="1" dirty="0">
                <a:solidFill>
                  <a:srgbClr val="0070C0"/>
                </a:solidFill>
                <a:latin typeface="Calibri" panose="020F0502020204030204" pitchFamily="34" charset="0"/>
              </a:rPr>
              <a:t>Appointment necessary.</a:t>
            </a:r>
          </a:p>
          <a:p>
            <a:pPr eaLnBrk="1" hangingPunct="1">
              <a:buFont typeface="Wingdings" panose="05000000000000000000" pitchFamily="2" charset="2"/>
              <a:buChar char="Ø"/>
            </a:pPr>
            <a:r>
              <a:rPr lang="en-US" altLang="en-US" sz="2400" dirty="0">
                <a:latin typeface="Calibri" panose="020F0502020204030204" pitchFamily="34" charset="0"/>
              </a:rPr>
              <a:t>Call for more information: </a:t>
            </a:r>
            <a:r>
              <a:rPr lang="en-US" altLang="en-US" sz="2400" b="1" dirty="0">
                <a:solidFill>
                  <a:srgbClr val="0070C0"/>
                </a:solidFill>
                <a:latin typeface="Calibri" panose="020F0502020204030204" pitchFamily="34" charset="0"/>
              </a:rPr>
              <a:t>586-465-9217</a:t>
            </a:r>
            <a:r>
              <a:rPr lang="en-US" altLang="en-US" sz="2400" b="1" dirty="0">
                <a:latin typeface="Calibri" panose="020F0502020204030204" pitchFamily="34" charset="0"/>
              </a:rPr>
              <a:t> </a:t>
            </a:r>
          </a:p>
          <a:p>
            <a:pPr eaLnBrk="1" hangingPunct="1">
              <a:buFont typeface="Wingdings" panose="05000000000000000000" pitchFamily="2" charset="2"/>
              <a:buChar char="Ø"/>
            </a:pPr>
            <a:r>
              <a:rPr lang="en-US" altLang="en-US" sz="2400" dirty="0">
                <a:latin typeface="Calibri" panose="020F0502020204030204" pitchFamily="34" charset="0"/>
              </a:rPr>
              <a:t>Website: Health.macombgov.org/Health-Programs-HPDC-</a:t>
            </a:r>
            <a:r>
              <a:rPr lang="en-US" altLang="en-US" sz="2400" dirty="0" err="1">
                <a:latin typeface="Calibri" panose="020F0502020204030204" pitchFamily="34" charset="0"/>
              </a:rPr>
              <a:t>STDProgram</a:t>
            </a:r>
            <a:endParaRPr lang="en-US" altLang="en-US" sz="2400" dirty="0">
              <a:latin typeface="Calibri" panose="020F0502020204030204" pitchFamily="34" charset="0"/>
            </a:endParaRPr>
          </a:p>
          <a:p>
            <a:pPr>
              <a:buFont typeface="Wingdings" panose="05000000000000000000" pitchFamily="2" charset="2"/>
              <a:buChar char="Ø"/>
            </a:pPr>
            <a:r>
              <a:rPr lang="en-US" altLang="en-US" sz="2400" dirty="0">
                <a:latin typeface="Calibri" panose="020F0502020204030204" pitchFamily="34" charset="0"/>
              </a:rPr>
              <a:t>Can get tested as early as 12 years old without parent consent.</a:t>
            </a:r>
          </a:p>
          <a:p>
            <a:pPr eaLnBrk="1" hangingPunct="1">
              <a:buFont typeface="Wingdings" panose="05000000000000000000" pitchFamily="2" charset="2"/>
              <a:buChar char="Ø"/>
            </a:pPr>
            <a:r>
              <a:rPr lang="en-US" altLang="en-US" sz="2400" dirty="0">
                <a:latin typeface="Calibri" panose="020F0502020204030204" pitchFamily="34" charset="0"/>
              </a:rPr>
              <a:t>Our services are</a:t>
            </a:r>
            <a:r>
              <a:rPr lang="en-US" altLang="en-US" sz="2400" dirty="0">
                <a:solidFill>
                  <a:srgbClr val="0070C0"/>
                </a:solidFill>
                <a:latin typeface="Calibri" panose="020F0502020204030204" pitchFamily="34" charset="0"/>
              </a:rPr>
              <a:t> </a:t>
            </a:r>
            <a:r>
              <a:rPr lang="en-US" altLang="en-US" sz="2400" b="1" dirty="0">
                <a:solidFill>
                  <a:srgbClr val="0070C0"/>
                </a:solidFill>
                <a:latin typeface="Calibri" panose="020F0502020204030204" pitchFamily="34" charset="0"/>
              </a:rPr>
              <a:t>confidential </a:t>
            </a:r>
            <a:r>
              <a:rPr lang="en-US" altLang="en-US" sz="2400" dirty="0">
                <a:latin typeface="Calibri" panose="020F0502020204030204" pitchFamily="34" charset="0"/>
              </a:rPr>
              <a:t>and no charge for services.</a:t>
            </a:r>
          </a:p>
        </p:txBody>
      </p:sp>
      <p:pic>
        <p:nvPicPr>
          <p:cNvPr id="952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2347" y="2548302"/>
            <a:ext cx="3749255" cy="267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698618" y="197488"/>
            <a:ext cx="3121423" cy="1377815"/>
          </a:xfrm>
          <a:prstGeom prst="rect">
            <a:avLst/>
          </a:prstGeom>
        </p:spPr>
      </p:pic>
    </p:spTree>
    <p:extLst>
      <p:ext uri="{BB962C8B-B14F-4D97-AF65-F5344CB8AC3E}">
        <p14:creationId xmlns:p14="http://schemas.microsoft.com/office/powerpoint/2010/main" val="11662885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down)">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down)">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down)">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down)">
                                      <p:cBhvr>
                                        <p:cTn id="22" dur="500"/>
                                        <p:tgtEl>
                                          <p:spTgt spid="778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Effect transition="in" filter="wipe(down)">
                                      <p:cBhvr>
                                        <p:cTn id="27" dur="500"/>
                                        <p:tgtEl>
                                          <p:spTgt spid="778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77827">
                                            <p:txEl>
                                              <p:pRg st="5" end="5"/>
                                            </p:txEl>
                                          </p:spTgt>
                                        </p:tgtEl>
                                        <p:attrNameLst>
                                          <p:attrName>style.visibility</p:attrName>
                                        </p:attrNameLst>
                                      </p:cBhvr>
                                      <p:to>
                                        <p:strVal val="visible"/>
                                      </p:to>
                                    </p:set>
                                    <p:animEffect transition="in" filter="wipe(down)">
                                      <p:cBhvr>
                                        <p:cTn id="32"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4" y="348526"/>
            <a:ext cx="7981627" cy="795838"/>
          </a:xfrm>
        </p:spPr>
        <p:txBody>
          <a:bodyPr>
            <a:noAutofit/>
          </a:bodyPr>
          <a:lstStyle/>
          <a:p>
            <a:r>
              <a:rPr lang="en-US" altLang="en-US" sz="3200" b="1" dirty="0"/>
              <a:t>Macomb County Health Department STD Clinic</a:t>
            </a:r>
          </a:p>
        </p:txBody>
      </p:sp>
      <p:sp>
        <p:nvSpPr>
          <p:cNvPr id="3" name="Content Placeholder 2"/>
          <p:cNvSpPr>
            <a:spLocks noGrp="1"/>
          </p:cNvSpPr>
          <p:nvPr>
            <p:ph idx="1"/>
          </p:nvPr>
        </p:nvSpPr>
        <p:spPr>
          <a:xfrm>
            <a:off x="300924" y="1890869"/>
            <a:ext cx="4085096" cy="3687475"/>
          </a:xfrm>
        </p:spPr>
        <p:txBody>
          <a:bodyPr>
            <a:noAutofit/>
          </a:bodyPr>
          <a:lstStyle/>
          <a:p>
            <a:pPr>
              <a:defRPr/>
            </a:pPr>
            <a:r>
              <a:rPr lang="en-US" b="1" dirty="0">
                <a:solidFill>
                  <a:srgbClr val="0070C0"/>
                </a:solidFill>
              </a:rPr>
              <a:t>Services provided include</a:t>
            </a:r>
            <a:r>
              <a:rPr lang="en-US" dirty="0">
                <a:solidFill>
                  <a:srgbClr val="0070C0"/>
                </a:solidFill>
              </a:rPr>
              <a:t>: </a:t>
            </a:r>
          </a:p>
          <a:p>
            <a:pPr lvl="2">
              <a:defRPr/>
            </a:pPr>
            <a:r>
              <a:rPr lang="en-US" sz="2000" dirty="0"/>
              <a:t>Risk Assessment Counseling</a:t>
            </a:r>
          </a:p>
          <a:p>
            <a:pPr lvl="2">
              <a:defRPr/>
            </a:pPr>
            <a:r>
              <a:rPr lang="en-US" sz="2000" b="1" dirty="0"/>
              <a:t>Free</a:t>
            </a:r>
            <a:r>
              <a:rPr lang="en-US" sz="2000" dirty="0"/>
              <a:t> Condoms </a:t>
            </a:r>
          </a:p>
          <a:p>
            <a:pPr lvl="2">
              <a:defRPr/>
            </a:pPr>
            <a:r>
              <a:rPr lang="en-US" sz="2000" dirty="0"/>
              <a:t>Informational Pamphlets </a:t>
            </a:r>
          </a:p>
          <a:p>
            <a:pPr lvl="2">
              <a:defRPr/>
            </a:pPr>
            <a:r>
              <a:rPr lang="en-US" sz="2000" dirty="0"/>
              <a:t>Testing and treatments </a:t>
            </a:r>
          </a:p>
          <a:p>
            <a:pPr lvl="2">
              <a:defRPr/>
            </a:pPr>
            <a:r>
              <a:rPr lang="en-US" sz="2000" b="1" dirty="0"/>
              <a:t>Confidential</a:t>
            </a:r>
            <a:r>
              <a:rPr lang="en-US" sz="2000" dirty="0"/>
              <a:t>/Anonymous Rapid HIV testing (Results in 20 minutes)</a:t>
            </a:r>
          </a:p>
          <a:p>
            <a:pPr lvl="2">
              <a:defRPr/>
            </a:pPr>
            <a:r>
              <a:rPr lang="en-US" sz="2000" dirty="0"/>
              <a:t>Referrals for other community health services</a:t>
            </a:r>
            <a:br>
              <a:rPr lang="en-US" sz="1800" dirty="0"/>
            </a:br>
            <a:endParaRPr lang="en-US" sz="1800" dirty="0"/>
          </a:p>
          <a:p>
            <a:pPr marL="914400" lvl="2" indent="0">
              <a:buNone/>
              <a:defRPr/>
            </a:pPr>
            <a:endParaRPr lang="en-US" sz="1800" dirty="0"/>
          </a:p>
        </p:txBody>
      </p:sp>
      <p:sp>
        <p:nvSpPr>
          <p:cNvPr id="5" name="TextBox 4"/>
          <p:cNvSpPr txBox="1">
            <a:spLocks noChangeArrowheads="1"/>
          </p:cNvSpPr>
          <p:nvPr/>
        </p:nvSpPr>
        <p:spPr bwMode="auto">
          <a:xfrm>
            <a:off x="8989017" y="2164947"/>
            <a:ext cx="283102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0" fontAlgn="base" hangingPunct="0">
              <a:spcBef>
                <a:spcPct val="0"/>
              </a:spcBef>
              <a:spcAft>
                <a:spcPct val="0"/>
              </a:spcAft>
            </a:pPr>
            <a:r>
              <a:rPr lang="en-US" altLang="en-US" sz="2000" b="1" dirty="0">
                <a:solidFill>
                  <a:srgbClr val="0070C0"/>
                </a:solidFill>
                <a:latin typeface="+mn-lt"/>
              </a:rPr>
              <a:t>Point of Testing may include</a:t>
            </a:r>
            <a:r>
              <a:rPr lang="en-US" altLang="en-US" sz="2000" dirty="0">
                <a:solidFill>
                  <a:srgbClr val="0070C0"/>
                </a:solidFill>
                <a:latin typeface="+mn-lt"/>
              </a:rPr>
              <a:t>:</a:t>
            </a:r>
          </a:p>
          <a:p>
            <a:pPr lvl="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mn-lt"/>
              </a:rPr>
              <a:t>Anal</a:t>
            </a:r>
          </a:p>
          <a:p>
            <a:pPr lvl="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mn-lt"/>
              </a:rPr>
              <a:t>Oral </a:t>
            </a:r>
          </a:p>
          <a:p>
            <a:pPr lvl="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mn-lt"/>
              </a:rPr>
              <a:t>Penile </a:t>
            </a:r>
          </a:p>
          <a:p>
            <a:pPr lvl="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mn-lt"/>
              </a:rPr>
              <a:t>Cervical </a:t>
            </a:r>
          </a:p>
          <a:p>
            <a:pPr lvl="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mn-lt"/>
              </a:rPr>
              <a:t>Blood draws </a:t>
            </a:r>
          </a:p>
          <a:p>
            <a:pPr lvl="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mn-lt"/>
              </a:rPr>
              <a:t>Urine </a:t>
            </a:r>
          </a:p>
          <a:p>
            <a:pPr lvl="1" eaLnBrk="0" fontAlgn="base" hangingPunct="0">
              <a:spcBef>
                <a:spcPct val="0"/>
              </a:spcBef>
              <a:spcAft>
                <a:spcPct val="0"/>
              </a:spcAft>
              <a:buFont typeface="Arial" panose="020B0604020202020204" pitchFamily="34" charset="0"/>
              <a:buChar char="•"/>
            </a:pPr>
            <a:r>
              <a:rPr lang="en-US" altLang="en-US" sz="2000" dirty="0">
                <a:solidFill>
                  <a:srgbClr val="000000"/>
                </a:solidFill>
                <a:latin typeface="+mn-lt"/>
              </a:rPr>
              <a:t>Vaginal </a:t>
            </a:r>
          </a:p>
        </p:txBody>
      </p:sp>
      <p:pic>
        <p:nvPicPr>
          <p:cNvPr id="6" name="Picture 5"/>
          <p:cNvPicPr>
            <a:picLocks noChangeAspect="1"/>
          </p:cNvPicPr>
          <p:nvPr/>
        </p:nvPicPr>
        <p:blipFill>
          <a:blip r:embed="rId3"/>
          <a:stretch>
            <a:fillRect/>
          </a:stretch>
        </p:blipFill>
        <p:spPr>
          <a:xfrm>
            <a:off x="8698618" y="197488"/>
            <a:ext cx="3121423" cy="1377815"/>
          </a:xfrm>
          <a:prstGeom prst="rect">
            <a:avLst/>
          </a:prstGeom>
        </p:spPr>
      </p:pic>
      <p:sp>
        <p:nvSpPr>
          <p:cNvPr id="7" name="TextBox 6"/>
          <p:cNvSpPr txBox="1">
            <a:spLocks noChangeArrowheads="1"/>
          </p:cNvSpPr>
          <p:nvPr/>
        </p:nvSpPr>
        <p:spPr bwMode="auto">
          <a:xfrm>
            <a:off x="4580137" y="1808087"/>
            <a:ext cx="41184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2000" b="1" dirty="0">
                <a:solidFill>
                  <a:srgbClr val="0070C0"/>
                </a:solidFill>
                <a:latin typeface="+mn-lt"/>
              </a:rPr>
              <a:t>We provide testing and treatment for</a:t>
            </a:r>
            <a:r>
              <a:rPr lang="en-US" sz="2000" dirty="0">
                <a:solidFill>
                  <a:srgbClr val="0070C0"/>
                </a:solidFill>
                <a:latin typeface="+mn-lt"/>
              </a:rPr>
              <a:t>: </a:t>
            </a:r>
          </a:p>
          <a:p>
            <a:pPr marL="1200150" lvl="2" indent="-285750">
              <a:buFont typeface="Wingdings" panose="05000000000000000000" pitchFamily="2" charset="2"/>
              <a:buChar char="ü"/>
              <a:defRPr/>
            </a:pPr>
            <a:r>
              <a:rPr lang="en-US" sz="2000" dirty="0">
                <a:latin typeface="+mn-lt"/>
              </a:rPr>
              <a:t>Syphilis </a:t>
            </a:r>
          </a:p>
          <a:p>
            <a:pPr marL="1200150" lvl="2" indent="-285750">
              <a:buFont typeface="Wingdings" panose="05000000000000000000" pitchFamily="2" charset="2"/>
              <a:buChar char="ü"/>
              <a:defRPr/>
            </a:pPr>
            <a:r>
              <a:rPr lang="en-US" sz="2000" dirty="0">
                <a:latin typeface="+mn-lt"/>
              </a:rPr>
              <a:t>Gonorrhea </a:t>
            </a:r>
          </a:p>
          <a:p>
            <a:pPr marL="1200150" lvl="2" indent="-285750">
              <a:buFont typeface="Wingdings" panose="05000000000000000000" pitchFamily="2" charset="2"/>
              <a:buChar char="ü"/>
              <a:defRPr/>
            </a:pPr>
            <a:r>
              <a:rPr lang="en-US" sz="2000" dirty="0">
                <a:latin typeface="+mn-lt"/>
              </a:rPr>
              <a:t>Chlamydia </a:t>
            </a:r>
          </a:p>
          <a:p>
            <a:pPr marL="1200150" lvl="2" indent="-285750">
              <a:buFont typeface="Wingdings" panose="05000000000000000000" pitchFamily="2" charset="2"/>
              <a:buChar char="ü"/>
              <a:defRPr/>
            </a:pPr>
            <a:r>
              <a:rPr lang="en-US" sz="2000" dirty="0">
                <a:latin typeface="+mn-lt"/>
              </a:rPr>
              <a:t>Non-gonococcal urethritis (NGU) </a:t>
            </a:r>
          </a:p>
          <a:p>
            <a:pPr marL="1200150" lvl="2" indent="-285750">
              <a:buFont typeface="Wingdings" panose="05000000000000000000" pitchFamily="2" charset="2"/>
              <a:buChar char="ü"/>
              <a:defRPr/>
            </a:pPr>
            <a:r>
              <a:rPr lang="en-US" sz="2000" dirty="0">
                <a:latin typeface="+mn-lt"/>
              </a:rPr>
              <a:t>Trichomonas's</a:t>
            </a:r>
          </a:p>
          <a:p>
            <a:pPr marL="1200150" lvl="2" indent="-285750">
              <a:buFont typeface="Wingdings" panose="05000000000000000000" pitchFamily="2" charset="2"/>
              <a:buChar char="ü"/>
              <a:defRPr/>
            </a:pPr>
            <a:r>
              <a:rPr lang="en-US" sz="2000" dirty="0">
                <a:latin typeface="+mn-lt"/>
              </a:rPr>
              <a:t>Scabies (Treatment only)</a:t>
            </a:r>
          </a:p>
          <a:p>
            <a:pPr marL="1200150" lvl="2" indent="-285750">
              <a:buFont typeface="Wingdings" panose="05000000000000000000" pitchFamily="2" charset="2"/>
              <a:buChar char="ü"/>
              <a:defRPr/>
            </a:pPr>
            <a:r>
              <a:rPr lang="en-US" sz="2000" dirty="0">
                <a:latin typeface="+mn-lt"/>
              </a:rPr>
              <a:t>Hepatitis C (Testing only)</a:t>
            </a:r>
          </a:p>
          <a:p>
            <a:pPr marL="1200150" lvl="2" indent="-285750">
              <a:buFont typeface="Wingdings" panose="05000000000000000000" pitchFamily="2" charset="2"/>
              <a:buChar char="ü"/>
              <a:defRPr/>
            </a:pPr>
            <a:r>
              <a:rPr lang="en-US" sz="2000" dirty="0">
                <a:latin typeface="+mn-lt"/>
              </a:rPr>
              <a:t>Rapid and Conventional HIV (Testing only) </a:t>
            </a:r>
          </a:p>
          <a:p>
            <a:pPr marL="0" indent="0" eaLnBrk="0" fontAlgn="base" hangingPunct="0">
              <a:spcBef>
                <a:spcPct val="0"/>
              </a:spcBef>
              <a:spcAft>
                <a:spcPct val="0"/>
              </a:spcAft>
            </a:pPr>
            <a:endParaRPr lang="en-US" altLang="en-US" sz="1200" dirty="0">
              <a:solidFill>
                <a:srgbClr val="000000"/>
              </a:solidFill>
            </a:endParaRPr>
          </a:p>
        </p:txBody>
      </p:sp>
      <p:sp>
        <p:nvSpPr>
          <p:cNvPr id="8" name="TextBox 7"/>
          <p:cNvSpPr txBox="1">
            <a:spLocks noChangeArrowheads="1"/>
          </p:cNvSpPr>
          <p:nvPr/>
        </p:nvSpPr>
        <p:spPr bwMode="auto">
          <a:xfrm>
            <a:off x="635430" y="5523699"/>
            <a:ext cx="117115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0" fontAlgn="base" hangingPunct="0">
              <a:spcBef>
                <a:spcPct val="0"/>
              </a:spcBef>
              <a:spcAft>
                <a:spcPct val="0"/>
              </a:spcAft>
            </a:pPr>
            <a:r>
              <a:rPr lang="en-US" sz="2400" b="1" dirty="0">
                <a:solidFill>
                  <a:srgbClr val="FF0000"/>
                </a:solidFill>
              </a:rPr>
              <a:t>STD clinic does NOT provide testing or treatment for Bacterial Vaginosis, Herpes, Genital warts (HPV), PAP smears, Urinary Tract Infection (UTI) </a:t>
            </a:r>
          </a:p>
          <a:p>
            <a:pPr marL="0" indent="0" eaLnBrk="0" fontAlgn="base" hangingPunct="0">
              <a:spcBef>
                <a:spcPct val="0"/>
              </a:spcBef>
              <a:spcAft>
                <a:spcPct val="0"/>
              </a:spcAft>
            </a:pPr>
            <a:endParaRPr lang="en-US" altLang="en-US" sz="1200" dirty="0">
              <a:solidFill>
                <a:srgbClr val="000000"/>
              </a:solidFill>
            </a:endParaRPr>
          </a:p>
        </p:txBody>
      </p:sp>
    </p:spTree>
    <p:extLst>
      <p:ext uri="{BB962C8B-B14F-4D97-AF65-F5344CB8AC3E}">
        <p14:creationId xmlns:p14="http://schemas.microsoft.com/office/powerpoint/2010/main" val="1776652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991172" y="286604"/>
            <a:ext cx="8164507" cy="1008798"/>
          </a:xfrm>
        </p:spPr>
        <p:txBody>
          <a:bodyPr/>
          <a:lstStyle/>
          <a:p>
            <a:pPr eaLnBrk="1" hangingPunct="1"/>
            <a:r>
              <a:rPr lang="en-US" altLang="en-US" dirty="0">
                <a:latin typeface="Calibri" panose="020F0502020204030204" pitchFamily="34" charset="0"/>
              </a:rPr>
              <a:t>Summary</a:t>
            </a:r>
          </a:p>
        </p:txBody>
      </p:sp>
      <p:sp>
        <p:nvSpPr>
          <p:cNvPr id="79875" name="Rectangle 3"/>
          <p:cNvSpPr>
            <a:spLocks noGrp="1" noChangeArrowheads="1"/>
          </p:cNvSpPr>
          <p:nvPr>
            <p:ph idx="1"/>
          </p:nvPr>
        </p:nvSpPr>
        <p:spPr>
          <a:xfrm>
            <a:off x="433953" y="1797803"/>
            <a:ext cx="11360257" cy="4328361"/>
          </a:xfrm>
        </p:spPr>
        <p:txBody>
          <a:bodyPr/>
          <a:lstStyle/>
          <a:p>
            <a:pPr eaLnBrk="1" hangingPunct="1">
              <a:buFont typeface="Wingdings" panose="05000000000000000000" pitchFamily="2" charset="2"/>
              <a:buChar char="§"/>
            </a:pPr>
            <a:r>
              <a:rPr lang="en-US" altLang="en-US" sz="2800" dirty="0">
                <a:latin typeface="Calibri" panose="020F0502020204030204" pitchFamily="34" charset="0"/>
              </a:rPr>
              <a:t>Abstinence is the only way to protect 100% against all STDs</a:t>
            </a:r>
          </a:p>
          <a:p>
            <a:pPr eaLnBrk="1" hangingPunct="1">
              <a:buFont typeface="Wingdings" panose="05000000000000000000" pitchFamily="2" charset="2"/>
              <a:buChar char="§"/>
            </a:pPr>
            <a:r>
              <a:rPr lang="en-US" altLang="en-US" sz="2800" dirty="0">
                <a:latin typeface="Calibri" panose="020F0502020204030204" pitchFamily="34" charset="0"/>
              </a:rPr>
              <a:t>Many STD do not have symptoms – check if sexually active</a:t>
            </a:r>
          </a:p>
          <a:p>
            <a:pPr eaLnBrk="1" hangingPunct="1">
              <a:buFont typeface="Wingdings" panose="05000000000000000000" pitchFamily="2" charset="2"/>
              <a:buChar char="§"/>
            </a:pPr>
            <a:r>
              <a:rPr lang="en-US" altLang="en-US" sz="2800" dirty="0">
                <a:latin typeface="Calibri" panose="020F0502020204030204" pitchFamily="34" charset="0"/>
              </a:rPr>
              <a:t>If a person has been sexually active, the only way to know if they have an STD is if he/she is tested. </a:t>
            </a:r>
          </a:p>
          <a:p>
            <a:pPr eaLnBrk="1" hangingPunct="1">
              <a:buFont typeface="Wingdings" panose="05000000000000000000" pitchFamily="2" charset="2"/>
              <a:buChar char="§"/>
            </a:pPr>
            <a:r>
              <a:rPr lang="en-US" altLang="en-US" sz="2800" dirty="0">
                <a:latin typeface="Calibri" panose="020F0502020204030204" pitchFamily="34" charset="0"/>
              </a:rPr>
              <a:t>If you choose to be sexually active, the only ways to reduce your risk is to use a latex condom and be in a monogamous relationships with fidelity</a:t>
            </a:r>
          </a:p>
          <a:p>
            <a:pPr eaLnBrk="1" hangingPunct="1">
              <a:buFont typeface="Wingdings" panose="05000000000000000000" pitchFamily="2" charset="2"/>
              <a:buChar char="§"/>
            </a:pPr>
            <a:r>
              <a:rPr lang="en-US" altLang="en-US" sz="2800" b="1" dirty="0">
                <a:latin typeface="Calibri" panose="020F0502020204030204" pitchFamily="34" charset="0"/>
              </a:rPr>
              <a:t>Macomb County Health Department STD Program 586-465-9217</a:t>
            </a:r>
          </a:p>
          <a:p>
            <a:pPr eaLnBrk="1" hangingPunct="1"/>
            <a:endParaRPr lang="en-US" altLang="en-US" sz="2800" b="1"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8283682" y="128590"/>
            <a:ext cx="3766088" cy="1777826"/>
          </a:xfrm>
          <a:prstGeom prst="rect">
            <a:avLst/>
          </a:prstGeom>
        </p:spPr>
      </p:pic>
      <p:pic>
        <p:nvPicPr>
          <p:cNvPr id="3" name="Picture 2"/>
          <p:cNvPicPr>
            <a:picLocks noChangeAspect="1"/>
          </p:cNvPicPr>
          <p:nvPr/>
        </p:nvPicPr>
        <p:blipFill>
          <a:blip r:embed="rId4"/>
          <a:stretch>
            <a:fillRect/>
          </a:stretch>
        </p:blipFill>
        <p:spPr>
          <a:xfrm>
            <a:off x="3704094" y="5452465"/>
            <a:ext cx="4579588" cy="1176100"/>
          </a:xfrm>
          <a:prstGeom prst="rect">
            <a:avLst/>
          </a:prstGeom>
        </p:spPr>
      </p:pic>
    </p:spTree>
    <p:extLst>
      <p:ext uri="{BB962C8B-B14F-4D97-AF65-F5344CB8AC3E}">
        <p14:creationId xmlns:p14="http://schemas.microsoft.com/office/powerpoint/2010/main" val="17250359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wipe(left)">
                                      <p:cBhvr>
                                        <p:cTn id="12" dur="500"/>
                                        <p:tgtEl>
                                          <p:spTgt spid="79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wipe(left)">
                                      <p:cBhvr>
                                        <p:cTn id="17" dur="500"/>
                                        <p:tgtEl>
                                          <p:spTgt spid="79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wipe(left)">
                                      <p:cBhvr>
                                        <p:cTn id="22" dur="500"/>
                                        <p:tgtEl>
                                          <p:spTgt spid="79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3050"/>
            <a:ext cx="8229600" cy="1143000"/>
          </a:xfrm>
        </p:spPr>
        <p:txBody>
          <a:bodyPr/>
          <a:lstStyle/>
          <a:p>
            <a:pPr eaLnBrk="1" hangingPunct="1"/>
            <a:r>
              <a:rPr lang="en-US" altLang="en-US" dirty="0">
                <a:latin typeface="Calibri" panose="020F0502020204030204" pitchFamily="34" charset="0"/>
              </a:rPr>
              <a:t>Chlamydia and Gonorrhea</a:t>
            </a:r>
          </a:p>
        </p:txBody>
      </p:sp>
      <p:sp>
        <p:nvSpPr>
          <p:cNvPr id="12291" name="Rectangle 3"/>
          <p:cNvSpPr>
            <a:spLocks noGrp="1" noChangeArrowheads="1"/>
          </p:cNvSpPr>
          <p:nvPr>
            <p:ph idx="1"/>
          </p:nvPr>
        </p:nvSpPr>
        <p:spPr>
          <a:xfrm>
            <a:off x="805912" y="1905000"/>
            <a:ext cx="11174278" cy="4724400"/>
          </a:xfrm>
        </p:spPr>
        <p:txBody>
          <a:bodyPr/>
          <a:lstStyle/>
          <a:p>
            <a:pPr eaLnBrk="1" hangingPunct="1">
              <a:buFont typeface="Wingdings" panose="05000000000000000000" pitchFamily="2" charset="2"/>
              <a:buChar char="§"/>
            </a:pPr>
            <a:r>
              <a:rPr lang="en-US" altLang="en-US" sz="2400" dirty="0">
                <a:latin typeface="Calibri" panose="020F0502020204030204" pitchFamily="34" charset="0"/>
              </a:rPr>
              <a:t>Bacterial, Curable infection</a:t>
            </a:r>
          </a:p>
          <a:p>
            <a:pPr eaLnBrk="1" hangingPunct="1">
              <a:buFont typeface="Wingdings" panose="05000000000000000000" pitchFamily="2" charset="2"/>
              <a:buChar char="§"/>
            </a:pPr>
            <a:r>
              <a:rPr lang="en-US" altLang="en-US" sz="2400" dirty="0">
                <a:latin typeface="Calibri" panose="020F0502020204030204" pitchFamily="34" charset="0"/>
              </a:rPr>
              <a:t>3 million new cases nationwide</a:t>
            </a:r>
          </a:p>
          <a:p>
            <a:pPr eaLnBrk="1" hangingPunct="1">
              <a:buFont typeface="Wingdings" panose="05000000000000000000" pitchFamily="2" charset="2"/>
              <a:buChar char="§"/>
            </a:pPr>
            <a:r>
              <a:rPr lang="en-US" altLang="en-US" sz="2400" dirty="0">
                <a:latin typeface="Calibri" panose="020F0502020204030204" pitchFamily="34" charset="0"/>
              </a:rPr>
              <a:t>Transmitted through vaginal, oral or anal sexual contact with an infected partner </a:t>
            </a:r>
          </a:p>
          <a:p>
            <a:pPr eaLnBrk="1" hangingPunct="1">
              <a:buFont typeface="Wingdings" panose="05000000000000000000" pitchFamily="2" charset="2"/>
              <a:buChar char="§"/>
            </a:pPr>
            <a:r>
              <a:rPr lang="en-US" altLang="en-US" sz="2400" dirty="0">
                <a:latin typeface="Calibri" panose="020F0502020204030204" pitchFamily="34" charset="0"/>
              </a:rPr>
              <a:t>Pregnant women can transmit Chlamydia or Gonorrhea through vaginal delivery to their baby</a:t>
            </a:r>
          </a:p>
          <a:p>
            <a:pPr eaLnBrk="1" hangingPunct="1">
              <a:buFont typeface="Wingdings" panose="05000000000000000000" pitchFamily="2" charset="2"/>
              <a:buChar char="§"/>
            </a:pPr>
            <a:r>
              <a:rPr lang="en-US" altLang="en-US" sz="2400" dirty="0">
                <a:latin typeface="Calibri" panose="020F0502020204030204" pitchFamily="34" charset="0"/>
              </a:rPr>
              <a:t>Bacteria lives in vaginal fluid and semen</a:t>
            </a:r>
          </a:p>
          <a:p>
            <a:pPr eaLnBrk="1" hangingPunct="1">
              <a:buFont typeface="Wingdings" panose="05000000000000000000" pitchFamily="2" charset="2"/>
              <a:buChar char="§"/>
            </a:pPr>
            <a:endParaRPr lang="en-US" altLang="en-US" sz="2400" dirty="0">
              <a:latin typeface="Calibri" panose="020F0502020204030204" pitchFamily="34" charset="0"/>
            </a:endParaRPr>
          </a:p>
          <a:p>
            <a:pPr eaLnBrk="1" hangingPunct="1">
              <a:buFont typeface="Wingdings" panose="05000000000000000000" pitchFamily="2" charset="2"/>
              <a:buChar char="§"/>
            </a:pPr>
            <a:r>
              <a:rPr lang="en-US" altLang="en-US" sz="2400" dirty="0">
                <a:latin typeface="Calibri" panose="020F0502020204030204" pitchFamily="34" charset="0"/>
              </a:rPr>
              <a:t>Many people do not know they are infected</a:t>
            </a:r>
          </a:p>
        </p:txBody>
      </p:sp>
      <p:pic>
        <p:nvPicPr>
          <p:cNvPr id="12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15169">
            <a:off x="9379891" y="1442698"/>
            <a:ext cx="1942649" cy="13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rot="832477">
            <a:off x="9315860" y="2631421"/>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000" dirty="0">
                <a:solidFill>
                  <a:srgbClr val="000000"/>
                </a:solidFill>
              </a:rPr>
              <a:t>Gonorrhea</a:t>
            </a:r>
            <a:r>
              <a:rPr lang="en-US" altLang="en-US" sz="1800" dirty="0">
                <a:solidFill>
                  <a:srgbClr val="000000"/>
                </a:solidFill>
              </a:rPr>
              <a:t> </a:t>
            </a:r>
          </a:p>
        </p:txBody>
      </p:sp>
      <p:pic>
        <p:nvPicPr>
          <p:cNvPr id="1229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49512" y="3945074"/>
            <a:ext cx="2553790" cy="138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51269">
            <a:off x="6892722" y="1412713"/>
            <a:ext cx="1637471" cy="13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8"/>
          <p:cNvSpPr txBox="1">
            <a:spLocks noChangeArrowheads="1"/>
          </p:cNvSpPr>
          <p:nvPr/>
        </p:nvSpPr>
        <p:spPr bwMode="auto">
          <a:xfrm rot="-784693">
            <a:off x="7836124" y="2670954"/>
            <a:ext cx="1600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1000" dirty="0">
                <a:solidFill>
                  <a:srgbClr val="000000"/>
                </a:solidFill>
              </a:rPr>
              <a:t>Chlamydia </a:t>
            </a:r>
          </a:p>
        </p:txBody>
      </p:sp>
    </p:spTree>
    <p:extLst>
      <p:ext uri="{BB962C8B-B14F-4D97-AF65-F5344CB8AC3E}">
        <p14:creationId xmlns:p14="http://schemas.microsoft.com/office/powerpoint/2010/main" val="11980183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circle(in)">
                                      <p:cBhvr>
                                        <p:cTn id="31" dur="2000"/>
                                        <p:tgtEl>
                                          <p:spTgt spid="122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 calcmode="lin" valueType="num">
                                      <p:cBhvr additive="base">
                                        <p:cTn id="36"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 calcmode="lin" valueType="num">
                                      <p:cBhvr additive="base">
                                        <p:cTn id="42"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31035"/>
          </a:xfrm>
        </p:spPr>
        <p:txBody>
          <a:bodyPr/>
          <a:lstStyle/>
          <a:p>
            <a:r>
              <a:rPr lang="en-US" dirty="0"/>
              <a:t>Chlamydia Symptoms</a:t>
            </a:r>
          </a:p>
        </p:txBody>
      </p:sp>
      <p:sp>
        <p:nvSpPr>
          <p:cNvPr id="3" name="Content Placeholder 2"/>
          <p:cNvSpPr>
            <a:spLocks noGrp="1"/>
          </p:cNvSpPr>
          <p:nvPr>
            <p:ph idx="1"/>
          </p:nvPr>
        </p:nvSpPr>
        <p:spPr>
          <a:xfrm>
            <a:off x="1286360" y="1813302"/>
            <a:ext cx="6493790" cy="4649491"/>
          </a:xfrm>
        </p:spPr>
        <p:txBody>
          <a:bodyPr>
            <a:normAutofit/>
          </a:bodyPr>
          <a:lstStyle/>
          <a:p>
            <a:pPr marL="0" indent="0">
              <a:buNone/>
            </a:pPr>
            <a:r>
              <a:rPr lang="en-US" sz="2400" dirty="0">
                <a:latin typeface="Calibri" panose="020F0502020204030204" pitchFamily="34" charset="0"/>
                <a:cs typeface="Calibri" panose="020F0502020204030204" pitchFamily="34" charset="0"/>
              </a:rPr>
              <a:t>    </a:t>
            </a:r>
            <a:r>
              <a:rPr lang="en-US" sz="2400" b="1" i="1" dirty="0">
                <a:latin typeface="Calibri" panose="020F0502020204030204" pitchFamily="34" charset="0"/>
                <a:cs typeface="Calibri" panose="020F0502020204030204" pitchFamily="34" charset="0"/>
              </a:rPr>
              <a:t>Women:</a:t>
            </a:r>
          </a:p>
          <a:p>
            <a:r>
              <a:rPr lang="en-US" sz="2400" dirty="0">
                <a:latin typeface="Calibri" panose="020F0502020204030204" pitchFamily="34" charset="0"/>
                <a:cs typeface="Calibri" panose="020F0502020204030204" pitchFamily="34" charset="0"/>
              </a:rPr>
              <a:t>An abnormal vaginal discharge</a:t>
            </a:r>
          </a:p>
          <a:p>
            <a:r>
              <a:rPr lang="en-US" sz="2400" dirty="0">
                <a:latin typeface="Calibri" panose="020F0502020204030204" pitchFamily="34" charset="0"/>
                <a:cs typeface="Calibri" panose="020F0502020204030204" pitchFamily="34" charset="0"/>
              </a:rPr>
              <a:t>A burning sensation when urinating</a:t>
            </a:r>
          </a:p>
          <a:p>
            <a:endParaRPr lang="en-US" sz="2400" dirty="0">
              <a:latin typeface="Calibri" panose="020F0502020204030204" pitchFamily="34" charset="0"/>
              <a:cs typeface="Calibri" panose="020F0502020204030204" pitchFamily="34" charset="0"/>
            </a:endParaRPr>
          </a:p>
          <a:p>
            <a:pPr marL="0" indent="0">
              <a:buNone/>
            </a:pPr>
            <a:r>
              <a:rPr lang="en-US" sz="2400" b="1" i="1" dirty="0">
                <a:latin typeface="Calibri" panose="020F0502020204030204" pitchFamily="34" charset="0"/>
                <a:cs typeface="Calibri" panose="020F0502020204030204" pitchFamily="34" charset="0"/>
              </a:rPr>
              <a:t>     Men:</a:t>
            </a:r>
          </a:p>
          <a:p>
            <a:r>
              <a:rPr lang="en-US" sz="2400" dirty="0">
                <a:latin typeface="Calibri" panose="020F0502020204030204" pitchFamily="34" charset="0"/>
                <a:cs typeface="Calibri" panose="020F0502020204030204" pitchFamily="34" charset="0"/>
              </a:rPr>
              <a:t>A discharge from their penis</a:t>
            </a:r>
          </a:p>
          <a:p>
            <a:r>
              <a:rPr lang="en-US" sz="2400" dirty="0">
                <a:latin typeface="Calibri" panose="020F0502020204030204" pitchFamily="34" charset="0"/>
                <a:cs typeface="Calibri" panose="020F0502020204030204" pitchFamily="34" charset="0"/>
              </a:rPr>
              <a:t>A burning sensation when urinating</a:t>
            </a:r>
          </a:p>
          <a:p>
            <a:r>
              <a:rPr lang="en-US" sz="2400" dirty="0">
                <a:latin typeface="Calibri" panose="020F0502020204030204" pitchFamily="34" charset="0"/>
                <a:cs typeface="Calibri" panose="020F0502020204030204" pitchFamily="34" charset="0"/>
              </a:rPr>
              <a:t>Pain and swelling in one or both testicles </a:t>
            </a:r>
          </a:p>
          <a:p>
            <a:pPr marL="0" indent="0">
              <a:buNone/>
            </a:pPr>
            <a:r>
              <a:rPr lang="en-US" sz="2400" dirty="0">
                <a:latin typeface="Calibri" panose="020F0502020204030204" pitchFamily="34" charset="0"/>
                <a:cs typeface="Calibri" panose="020F0502020204030204" pitchFamily="34" charset="0"/>
              </a:rPr>
              <a:t>     (although this is less common)</a:t>
            </a:r>
          </a:p>
          <a:p>
            <a:endParaRPr lang="en-US" sz="2400" b="1"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780150" y="2030279"/>
            <a:ext cx="3824584" cy="3890074"/>
          </a:xfrm>
          <a:prstGeom prst="rect">
            <a:avLst/>
          </a:prstGeom>
        </p:spPr>
      </p:pic>
    </p:spTree>
    <p:extLst>
      <p:ext uri="{BB962C8B-B14F-4D97-AF65-F5344CB8AC3E}">
        <p14:creationId xmlns:p14="http://schemas.microsoft.com/office/powerpoint/2010/main" val="10582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97280" y="286603"/>
            <a:ext cx="10058400" cy="932597"/>
          </a:xfrm>
        </p:spPr>
        <p:txBody>
          <a:bodyPr/>
          <a:lstStyle/>
          <a:p>
            <a:pPr eaLnBrk="1" hangingPunct="1"/>
            <a:r>
              <a:rPr lang="en-US" altLang="en-US" dirty="0">
                <a:latin typeface="Calibri" panose="020F0502020204030204" pitchFamily="34" charset="0"/>
              </a:rPr>
              <a:t> Gonorrhea Symptoms</a:t>
            </a:r>
          </a:p>
        </p:txBody>
      </p:sp>
      <p:sp>
        <p:nvSpPr>
          <p:cNvPr id="14339" name="Rectangle 3"/>
          <p:cNvSpPr>
            <a:spLocks noGrp="1" noChangeArrowheads="1"/>
          </p:cNvSpPr>
          <p:nvPr>
            <p:ph idx="1"/>
          </p:nvPr>
        </p:nvSpPr>
        <p:spPr>
          <a:xfrm>
            <a:off x="712922" y="1890792"/>
            <a:ext cx="7973878" cy="4967207"/>
          </a:xfrm>
        </p:spPr>
        <p:txBody>
          <a:bodyPr/>
          <a:lstStyle/>
          <a:p>
            <a:pPr marL="0" indent="0" eaLnBrk="1" hangingPunct="1">
              <a:lnSpc>
                <a:spcPct val="90000"/>
              </a:lnSpc>
              <a:buNone/>
            </a:pPr>
            <a:r>
              <a:rPr lang="en-US" altLang="en-US" sz="2400" b="1" i="1" dirty="0">
                <a:latin typeface="Calibri" panose="020F0502020204030204" pitchFamily="34" charset="0"/>
              </a:rPr>
              <a:t>     Women:</a:t>
            </a:r>
          </a:p>
          <a:p>
            <a:pPr eaLnBrk="1" hangingPunct="1">
              <a:lnSpc>
                <a:spcPct val="90000"/>
              </a:lnSpc>
              <a:buFont typeface="Wingdings" panose="05000000000000000000" pitchFamily="2" charset="2"/>
              <a:buChar char="§"/>
            </a:pPr>
            <a:r>
              <a:rPr lang="en-US" altLang="en-US" sz="2400" dirty="0">
                <a:latin typeface="Calibri" panose="020F0502020204030204" pitchFamily="34" charset="0"/>
              </a:rPr>
              <a:t>Abnormal vaginal discharge or burning during urination</a:t>
            </a:r>
          </a:p>
          <a:p>
            <a:pPr eaLnBrk="1" hangingPunct="1">
              <a:lnSpc>
                <a:spcPct val="90000"/>
              </a:lnSpc>
              <a:buFont typeface="Wingdings" panose="05000000000000000000" pitchFamily="2" charset="2"/>
              <a:buChar char="§"/>
            </a:pPr>
            <a:r>
              <a:rPr lang="en-US" altLang="en-US" sz="2400" dirty="0">
                <a:latin typeface="Calibri" panose="020F0502020204030204" pitchFamily="34" charset="0"/>
              </a:rPr>
              <a:t>Lower abdominal pain, low back pain</a:t>
            </a:r>
          </a:p>
          <a:p>
            <a:pPr eaLnBrk="1" hangingPunct="1">
              <a:lnSpc>
                <a:spcPct val="90000"/>
              </a:lnSpc>
              <a:buFont typeface="Wingdings" panose="05000000000000000000" pitchFamily="2" charset="2"/>
              <a:buChar char="§"/>
            </a:pPr>
            <a:r>
              <a:rPr lang="en-US" altLang="en-US" sz="2400" dirty="0">
                <a:latin typeface="Calibri" panose="020F0502020204030204" pitchFamily="34" charset="0"/>
              </a:rPr>
              <a:t>Nausea, fever, pain during intercourse</a:t>
            </a:r>
          </a:p>
          <a:p>
            <a:pPr eaLnBrk="1" hangingPunct="1">
              <a:lnSpc>
                <a:spcPct val="90000"/>
              </a:lnSpc>
              <a:buFont typeface="Wingdings" panose="05000000000000000000" pitchFamily="2" charset="2"/>
              <a:buChar char="§"/>
            </a:pPr>
            <a:r>
              <a:rPr lang="en-US" altLang="en-US" sz="2400" dirty="0">
                <a:latin typeface="Calibri" panose="020F0502020204030204" pitchFamily="34" charset="0"/>
              </a:rPr>
              <a:t>Bleeding between periods</a:t>
            </a:r>
          </a:p>
          <a:p>
            <a:pPr eaLnBrk="1" hangingPunct="1">
              <a:lnSpc>
                <a:spcPct val="90000"/>
              </a:lnSpc>
            </a:pPr>
            <a:r>
              <a:rPr lang="en-US" altLang="en-US" sz="2400" b="1" i="1" dirty="0">
                <a:latin typeface="Calibri" panose="020F0502020204030204" pitchFamily="34" charset="0"/>
              </a:rPr>
              <a:t>Men:</a:t>
            </a:r>
          </a:p>
          <a:p>
            <a:pPr>
              <a:buFont typeface="Wingdings" panose="05000000000000000000" pitchFamily="2" charset="2"/>
              <a:buChar char="§"/>
            </a:pPr>
            <a:r>
              <a:rPr lang="en-US" altLang="en-US" sz="2400" dirty="0">
                <a:latin typeface="Calibri" panose="020F0502020204030204" pitchFamily="34" charset="0"/>
              </a:rPr>
              <a:t>Discharge from penis or burning during urination</a:t>
            </a:r>
          </a:p>
          <a:p>
            <a:pPr>
              <a:buFont typeface="Wingdings" panose="05000000000000000000" pitchFamily="2" charset="2"/>
              <a:buChar char="§"/>
            </a:pPr>
            <a:r>
              <a:rPr lang="en-US" altLang="en-US" sz="2400" dirty="0">
                <a:latin typeface="Calibri" panose="020F0502020204030204" pitchFamily="34" charset="0"/>
              </a:rPr>
              <a:t>Burning or itching around the opening of the penis</a:t>
            </a:r>
          </a:p>
        </p:txBody>
      </p:sp>
      <p:pic>
        <p:nvPicPr>
          <p:cNvPr id="14340" name="Picture 4" descr="chlamydiafemdi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553" y="1751925"/>
            <a:ext cx="2438400" cy="195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gonorrheamaledrip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4554" y="3993395"/>
            <a:ext cx="2438400" cy="23418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40345"/>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97280" y="286604"/>
            <a:ext cx="10058400" cy="1108244"/>
          </a:xfrm>
        </p:spPr>
        <p:txBody>
          <a:bodyPr/>
          <a:lstStyle/>
          <a:p>
            <a:pPr eaLnBrk="1" hangingPunct="1"/>
            <a:r>
              <a:rPr lang="en-US" altLang="en-US" dirty="0">
                <a:latin typeface="Calibri" panose="020F0502020204030204" pitchFamily="34" charset="0"/>
              </a:rPr>
              <a:t>Gonorrhea Complications - Women</a:t>
            </a:r>
          </a:p>
        </p:txBody>
      </p:sp>
      <p:sp>
        <p:nvSpPr>
          <p:cNvPr id="16387" name="Rectangle 3"/>
          <p:cNvSpPr>
            <a:spLocks noGrp="1" noChangeArrowheads="1"/>
          </p:cNvSpPr>
          <p:nvPr>
            <p:ph idx="1"/>
          </p:nvPr>
        </p:nvSpPr>
        <p:spPr>
          <a:xfrm>
            <a:off x="526942" y="1737360"/>
            <a:ext cx="5238427" cy="4434840"/>
          </a:xfrm>
        </p:spPr>
        <p:txBody>
          <a:bodyPr/>
          <a:lstStyle/>
          <a:p>
            <a:pPr>
              <a:buFont typeface="Wingdings" panose="05000000000000000000" pitchFamily="2" charset="2"/>
              <a:buChar char="§"/>
            </a:pPr>
            <a:r>
              <a:rPr lang="en-US" altLang="en-US" sz="2800" dirty="0">
                <a:latin typeface="Calibri" panose="020F0502020204030204" pitchFamily="34" charset="0"/>
              </a:rPr>
              <a:t>In women, untreated infections can spread into the uterus or fallopian tubes and cause pelvic inflammatory disease (PID)</a:t>
            </a:r>
          </a:p>
          <a:p>
            <a:pPr>
              <a:buFont typeface="Wingdings" panose="05000000000000000000" pitchFamily="2" charset="2"/>
              <a:buChar char="§"/>
            </a:pPr>
            <a:r>
              <a:rPr lang="en-US" altLang="en-US" sz="2800" dirty="0">
                <a:latin typeface="Calibri" panose="020F0502020204030204" pitchFamily="34" charset="0"/>
              </a:rPr>
              <a:t>PID can cause permanent </a:t>
            </a:r>
            <a:br>
              <a:rPr lang="en-US" altLang="en-US" sz="2800" dirty="0">
                <a:latin typeface="Calibri" panose="020F0502020204030204" pitchFamily="34" charset="0"/>
              </a:rPr>
            </a:br>
            <a:r>
              <a:rPr lang="en-US" altLang="en-US" sz="2800" dirty="0">
                <a:latin typeface="Calibri" panose="020F0502020204030204" pitchFamily="34" charset="0"/>
              </a:rPr>
              <a:t>damage leading to chronic </a:t>
            </a:r>
            <a:br>
              <a:rPr lang="en-US" altLang="en-US" sz="2800" dirty="0">
                <a:latin typeface="Calibri" panose="020F0502020204030204" pitchFamily="34" charset="0"/>
              </a:rPr>
            </a:br>
            <a:r>
              <a:rPr lang="en-US" altLang="en-US" sz="2800" dirty="0">
                <a:latin typeface="Calibri" panose="020F0502020204030204" pitchFamily="34" charset="0"/>
              </a:rPr>
              <a:t>pelvic pain, infertility and </a:t>
            </a:r>
            <a:br>
              <a:rPr lang="en-US" altLang="en-US" sz="2800" dirty="0">
                <a:latin typeface="Calibri" panose="020F0502020204030204" pitchFamily="34" charset="0"/>
              </a:rPr>
            </a:br>
            <a:r>
              <a:rPr lang="en-US" altLang="en-US" sz="2800" dirty="0">
                <a:latin typeface="Calibri" panose="020F0502020204030204" pitchFamily="34" charset="0"/>
              </a:rPr>
              <a:t>ectopic pregnancy</a:t>
            </a:r>
          </a:p>
          <a:p>
            <a:pPr eaLnBrk="1" hangingPunct="1">
              <a:buFontTx/>
              <a:buNone/>
            </a:pPr>
            <a:endParaRPr lang="en-US" altLang="en-US" sz="280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5765369" y="2085297"/>
            <a:ext cx="6487266" cy="3738966"/>
          </a:xfrm>
          <a:prstGeom prst="rect">
            <a:avLst/>
          </a:prstGeom>
        </p:spPr>
      </p:pic>
    </p:spTree>
    <p:extLst>
      <p:ext uri="{BB962C8B-B14F-4D97-AF65-F5344CB8AC3E}">
        <p14:creationId xmlns:p14="http://schemas.microsoft.com/office/powerpoint/2010/main" val="17720266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4"/>
            <a:ext cx="10058400" cy="1037268"/>
          </a:xfrm>
        </p:spPr>
        <p:txBody>
          <a:bodyPr/>
          <a:lstStyle/>
          <a:p>
            <a:pPr eaLnBrk="1" hangingPunct="1"/>
            <a:r>
              <a:rPr lang="en-US" altLang="en-US" dirty="0">
                <a:latin typeface="Calibri" panose="020F0502020204030204" pitchFamily="34" charset="0"/>
              </a:rPr>
              <a:t>Gonorrhea Complications - Men</a:t>
            </a:r>
          </a:p>
        </p:txBody>
      </p:sp>
      <p:sp>
        <p:nvSpPr>
          <p:cNvPr id="18435" name="Rectangle 3"/>
          <p:cNvSpPr>
            <a:spLocks noGrp="1" noChangeArrowheads="1"/>
          </p:cNvSpPr>
          <p:nvPr>
            <p:ph sz="half" idx="1"/>
          </p:nvPr>
        </p:nvSpPr>
        <p:spPr/>
        <p:txBody>
          <a:bodyPr/>
          <a:lstStyle/>
          <a:p>
            <a:pPr eaLnBrk="1" hangingPunct="1">
              <a:buFont typeface="Wingdings" panose="05000000000000000000" pitchFamily="2" charset="2"/>
              <a:buChar char="§"/>
            </a:pPr>
            <a:r>
              <a:rPr lang="en-US" altLang="en-US" sz="2800" dirty="0">
                <a:latin typeface="Calibri" panose="020F0502020204030204" pitchFamily="34" charset="0"/>
              </a:rPr>
              <a:t>In men, complications are less serious</a:t>
            </a:r>
          </a:p>
          <a:p>
            <a:pPr eaLnBrk="1" hangingPunct="1">
              <a:buFont typeface="Wingdings" panose="05000000000000000000" pitchFamily="2" charset="2"/>
              <a:buChar char="§"/>
            </a:pPr>
            <a:r>
              <a:rPr lang="en-US" altLang="en-US" sz="2800" dirty="0">
                <a:latin typeface="Calibri" panose="020F0502020204030204" pitchFamily="34" charset="0"/>
              </a:rPr>
              <a:t>Infections can spread to the testicles causing pain, fever and occasionally sterility</a:t>
            </a:r>
          </a:p>
        </p:txBody>
      </p:sp>
      <p:pic>
        <p:nvPicPr>
          <p:cNvPr id="18436" name="Picture 4" descr="epididymitis1"/>
          <p:cNvPicPr>
            <a:picLocks noChangeAspect="1" noChangeArrowheads="1"/>
          </p:cNvPicPr>
          <p:nvPr/>
        </p:nvPicPr>
        <p:blipFill>
          <a:blip r:embed="rId3">
            <a:extLst>
              <a:ext uri="{28A0092B-C50C-407E-A947-70E740481C1C}">
                <a14:useLocalDpi xmlns:a14="http://schemas.microsoft.com/office/drawing/2010/main" val="0"/>
              </a:ext>
            </a:extLst>
          </a:blip>
          <a:srcRect l="9648" r="8784"/>
          <a:stretch>
            <a:fillRect/>
          </a:stretch>
        </p:blipFill>
        <p:spPr bwMode="auto">
          <a:xfrm>
            <a:off x="6815455" y="1845734"/>
            <a:ext cx="4340225" cy="353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63726"/>
      </p:ext>
    </p:extLst>
  </p:cSld>
  <p:clrMapOvr>
    <a:masterClrMapping/>
  </p:clrMapOvr>
  <p:transition>
    <p:dissolve/>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50BAD52177D74F88CB645CB29B218D" ma:contentTypeVersion="69" ma:contentTypeDescription="Create a new document." ma:contentTypeScope="" ma:versionID="4d92e7d6dd6fc21b73e23758da198b00">
  <xsd:schema xmlns:xsd="http://www.w3.org/2001/XMLSchema" xmlns:xs="http://www.w3.org/2001/XMLSchema" xmlns:p="http://schemas.microsoft.com/office/2006/metadata/properties" xmlns:ns2="f45d122c-8970-4800-b701-6768b094a846" xmlns:ns3="42496aef-bff0-4500-b975-652bc2d8fbfb" targetNamespace="http://schemas.microsoft.com/office/2006/metadata/properties" ma:root="true" ma:fieldsID="82fcde15929326ba70f9b03229f7cff1" ns2:_="" ns3:_="">
    <xsd:import namespace="f45d122c-8970-4800-b701-6768b094a846"/>
    <xsd:import namespace="42496aef-bff0-4500-b975-652bc2d8fbf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d122c-8970-4800-b701-6768b094a8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2496aef-bff0-4500-b975-652bc2d8fbfb"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f45d122c-8970-4800-b701-6768b094a846">DMPECWM6R3MZ-1486142199-174</_dlc_DocId>
    <_dlc_DocIdUrl xmlns="f45d122c-8970-4800-b701-6768b094a846">
      <Url>https://chippewavalley.sharepoint.com/curriculum/pehealth/_layouts/15/DocIdRedir.aspx?ID=DMPECWM6R3MZ-1486142199-174</Url>
      <Description>DMPECWM6R3MZ-1486142199-174</Description>
    </_dlc_DocIdUrl>
  </documentManagement>
</p:properties>
</file>

<file path=customXml/itemProps1.xml><?xml version="1.0" encoding="utf-8"?>
<ds:datastoreItem xmlns:ds="http://schemas.openxmlformats.org/officeDocument/2006/customXml" ds:itemID="{AD367F10-74E0-4B5E-BA1F-D2F74DCA08D9}">
  <ds:schemaRefs>
    <ds:schemaRef ds:uri="http://schemas.microsoft.com/sharepoint/events"/>
  </ds:schemaRefs>
</ds:datastoreItem>
</file>

<file path=customXml/itemProps2.xml><?xml version="1.0" encoding="utf-8"?>
<ds:datastoreItem xmlns:ds="http://schemas.openxmlformats.org/officeDocument/2006/customXml" ds:itemID="{1C778125-B84F-4DA8-A550-D77BC3A4AAC1}">
  <ds:schemaRefs>
    <ds:schemaRef ds:uri="http://schemas.microsoft.com/sharepoint/v3/contenttype/forms"/>
  </ds:schemaRefs>
</ds:datastoreItem>
</file>

<file path=customXml/itemProps3.xml><?xml version="1.0" encoding="utf-8"?>
<ds:datastoreItem xmlns:ds="http://schemas.openxmlformats.org/officeDocument/2006/customXml" ds:itemID="{2F6B2F81-2B62-48B9-ADB6-052CEFA1E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d122c-8970-4800-b701-6768b094a846"/>
    <ds:schemaRef ds:uri="42496aef-bff0-4500-b975-652bc2d8fb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D0A1397-5247-4615-B7F0-8CAA62B6D656}">
  <ds:schemaRef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f45d122c-8970-4800-b701-6768b094a846"/>
    <ds:schemaRef ds:uri="http://purl.org/dc/dcmitype/"/>
    <ds:schemaRef ds:uri="http://schemas.openxmlformats.org/package/2006/metadata/core-properties"/>
    <ds:schemaRef ds:uri="42496aef-bff0-4500-b975-652bc2d8fbfb"/>
  </ds:schemaRefs>
</ds:datastoreItem>
</file>

<file path=docProps/app.xml><?xml version="1.0" encoding="utf-8"?>
<Properties xmlns="http://schemas.openxmlformats.org/officeDocument/2006/extended-properties" xmlns:vt="http://schemas.openxmlformats.org/officeDocument/2006/docPropsVTypes">
  <Template>Retrospect</Template>
  <TotalTime>2200</TotalTime>
  <Words>3009</Words>
  <Application>Microsoft Office PowerPoint</Application>
  <PresentationFormat>Widescreen</PresentationFormat>
  <Paragraphs>427</Paragraphs>
  <Slides>42</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Retrospect</vt:lpstr>
      <vt:lpstr>Sexually Transmitted Diseases</vt:lpstr>
      <vt:lpstr>How widespread are STDs?</vt:lpstr>
      <vt:lpstr>What About Macomb County?</vt:lpstr>
      <vt:lpstr>Overview of some STDs</vt:lpstr>
      <vt:lpstr>Chlamydia and Gonorrhea</vt:lpstr>
      <vt:lpstr>Chlamydia Symptoms</vt:lpstr>
      <vt:lpstr> Gonorrhea Symptoms</vt:lpstr>
      <vt:lpstr>Gonorrhea Complications - Women</vt:lpstr>
      <vt:lpstr>Gonorrhea Complications - Men</vt:lpstr>
      <vt:lpstr>Gonorrhea &amp; Chlamydia Testing and Treatment</vt:lpstr>
      <vt:lpstr>Syphilis</vt:lpstr>
      <vt:lpstr> Syphilis Symptoms – Primary Stage</vt:lpstr>
      <vt:lpstr>PowerPoint Presentation</vt:lpstr>
      <vt:lpstr>PowerPoint Presentation</vt:lpstr>
      <vt:lpstr> Syphilis Symptoms – Secondary Stage</vt:lpstr>
      <vt:lpstr>Symptoms – Latent &amp; Tertiary Stage</vt:lpstr>
      <vt:lpstr>Syphilis Testing and Treatment</vt:lpstr>
      <vt:lpstr>HIV and AIDS</vt:lpstr>
      <vt:lpstr>Acute HIV Infection</vt:lpstr>
      <vt:lpstr>HIV Symptoms - Chronic</vt:lpstr>
      <vt:lpstr>Testing and Treatment</vt:lpstr>
      <vt:lpstr>Genital Warts (HPV)</vt:lpstr>
      <vt:lpstr> HPV Symptoms</vt:lpstr>
      <vt:lpstr>PowerPoint Presentation</vt:lpstr>
      <vt:lpstr>PowerPoint Presentation</vt:lpstr>
      <vt:lpstr>HPV and Cancer</vt:lpstr>
      <vt:lpstr>HPV Vaccination</vt:lpstr>
      <vt:lpstr>HPV Testing and Treatment </vt:lpstr>
      <vt:lpstr>Genital Herpes (HSV 2)</vt:lpstr>
      <vt:lpstr>Genital Herpes (HSV 2) Symptoms</vt:lpstr>
      <vt:lpstr>PowerPoint Presentation</vt:lpstr>
      <vt:lpstr>HSV Testing and Treatment </vt:lpstr>
      <vt:lpstr>Trichomoniasis</vt:lpstr>
      <vt:lpstr> Trichomonas Symptoms</vt:lpstr>
      <vt:lpstr>Trichomonas Treatment</vt:lpstr>
      <vt:lpstr>Scabies and Pubic Lice</vt:lpstr>
      <vt:lpstr>Reducing the Risk of STDs</vt:lpstr>
      <vt:lpstr>Do’s and Don’ts for Male Condom Use</vt:lpstr>
      <vt:lpstr>Female/Insertive Condom Use </vt:lpstr>
      <vt:lpstr>STD Testing</vt:lpstr>
      <vt:lpstr>Macomb County Health Department STD Clinic</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 Mach</dc:creator>
  <cp:lastModifiedBy>Daniels, Steven</cp:lastModifiedBy>
  <cp:revision>57</cp:revision>
  <dcterms:created xsi:type="dcterms:W3CDTF">2018-10-31T13:22:40Z</dcterms:created>
  <dcterms:modified xsi:type="dcterms:W3CDTF">2018-12-18T16:18:07Z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0x0101006150BAD52177D74F88CB645CB29B218D</vt:lpwstr>
  </property>
  <property fmtid="{D5CDD505-2E9C-101B-9397-08002B2CF9AE}" pid="3" name="_dlc_DocIdItemGuid">
    <vt:lpwstr>8ffb125e-df14-41e0-966f-dd674cd6f9c1</vt:lpwstr>
  </property>
</Properties>
</file>