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47"/>
  </p:notesMasterIdLst>
  <p:sldIdLst>
    <p:sldId id="257" r:id="rId6"/>
    <p:sldId id="259" r:id="rId7"/>
    <p:sldId id="258"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4" r:id="rId22"/>
    <p:sldId id="273" r:id="rId23"/>
    <p:sldId id="275" r:id="rId24"/>
    <p:sldId id="276" r:id="rId25"/>
    <p:sldId id="277" r:id="rId26"/>
    <p:sldId id="279" r:id="rId27"/>
    <p:sldId id="278" r:id="rId28"/>
    <p:sldId id="280" r:id="rId29"/>
    <p:sldId id="281" r:id="rId30"/>
    <p:sldId id="282" r:id="rId31"/>
    <p:sldId id="283" r:id="rId32"/>
    <p:sldId id="284" r:id="rId33"/>
    <p:sldId id="286" r:id="rId34"/>
    <p:sldId id="285" r:id="rId35"/>
    <p:sldId id="287" r:id="rId36"/>
    <p:sldId id="288" r:id="rId37"/>
    <p:sldId id="289" r:id="rId38"/>
    <p:sldId id="290" r:id="rId39"/>
    <p:sldId id="291" r:id="rId40"/>
    <p:sldId id="292" r:id="rId41"/>
    <p:sldId id="293" r:id="rId42"/>
    <p:sldId id="294" r:id="rId43"/>
    <p:sldId id="296" r:id="rId44"/>
    <p:sldId id="295" r:id="rId45"/>
    <p:sldId id="297"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2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53E0F0-5317-4D0D-A89D-675409A9611F}" type="datetimeFigureOut">
              <a:rPr lang="en-US" smtClean="0"/>
              <a:pPr/>
              <a:t>11/28/2017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8755BE-E30B-43BA-BB84-376C541EC7E5}" type="slidenum">
              <a:rPr lang="en-US" smtClean="0"/>
              <a:pPr/>
              <a:t>‹#›</a:t>
            </a:fld>
            <a:endParaRPr lang="en-US"/>
          </a:p>
        </p:txBody>
      </p:sp>
    </p:spTree>
    <p:extLst>
      <p:ext uri="{BB962C8B-B14F-4D97-AF65-F5344CB8AC3E}">
        <p14:creationId xmlns:p14="http://schemas.microsoft.com/office/powerpoint/2010/main" val="423894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95E0FE2-9F9A-4313-8C1A-8E054ADECC1F}" type="datetimeFigureOut">
              <a:rPr lang="en-US" smtClean="0"/>
              <a:pPr/>
              <a:t>11/28/2017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9376C1-F190-448E-A7BE-93680C784EAA}"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5E0FE2-9F9A-4313-8C1A-8E054ADECC1F}" type="datetimeFigureOut">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9376C1-F190-448E-A7BE-93680C784EA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29376C1-F190-448E-A7BE-93680C784EAA}"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5E0FE2-9F9A-4313-8C1A-8E054ADECC1F}" type="datetimeFigureOut">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95E0FE2-9F9A-4313-8C1A-8E054ADECC1F}" type="datetimeFigureOut">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29376C1-F190-448E-A7BE-93680C784EAA}"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95E0FE2-9F9A-4313-8C1A-8E054ADECC1F}" type="datetimeFigureOut">
              <a:rPr lang="en-US" smtClean="0"/>
              <a:pPr/>
              <a:t>11/28/2017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9376C1-F190-448E-A7BE-93680C784EAA}"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95E0FE2-9F9A-4313-8C1A-8E054ADECC1F}" type="datetimeFigureOut">
              <a:rPr lang="en-US" smtClean="0"/>
              <a:pPr/>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9376C1-F190-448E-A7BE-93680C784EAA}"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95E0FE2-9F9A-4313-8C1A-8E054ADECC1F}" type="datetimeFigureOut">
              <a:rPr lang="en-US" smtClean="0"/>
              <a:pPr/>
              <a:t>11/28/2017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29376C1-F190-448E-A7BE-93680C784EAA}"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95E0FE2-9F9A-4313-8C1A-8E054ADECC1F}" type="datetimeFigureOut">
              <a:rPr lang="en-US" smtClean="0"/>
              <a:pPr/>
              <a:t>11/28/2017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29376C1-F190-448E-A7BE-93680C784EA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95E0FE2-9F9A-4313-8C1A-8E054ADECC1F}" type="datetimeFigureOut">
              <a:rPr lang="en-US" smtClean="0"/>
              <a:pPr/>
              <a:t>11/28/2017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29376C1-F190-448E-A7BE-93680C784EA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5181600" cy="57912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4876800" cy="914400"/>
          </a:xfrm>
        </p:spPr>
        <p:txBody>
          <a:bodyPr anchor="b">
            <a:noAutofit/>
          </a:bodyPr>
          <a:lstStyle>
            <a:lvl1pPr algn="l">
              <a:buNone/>
              <a:defRPr sz="4400" b="1" baseline="0">
                <a:solidFill>
                  <a:srgbClr val="FFFFFF"/>
                </a:solidFill>
              </a:defRPr>
            </a:lvl1pPr>
          </a:lstStyle>
          <a:p>
            <a:r>
              <a:rPr kumimoji="0" lang="en-US" dirty="0" smtClean="0"/>
              <a:t>Click to edit Master title style</a:t>
            </a:r>
            <a:endParaRPr kumimoji="0" lang="en-US" dirty="0"/>
          </a:p>
        </p:txBody>
      </p:sp>
      <p:sp>
        <p:nvSpPr>
          <p:cNvPr id="3" name="Text Placeholder 2"/>
          <p:cNvSpPr>
            <a:spLocks noGrp="1"/>
          </p:cNvSpPr>
          <p:nvPr>
            <p:ph type="body" idx="2"/>
          </p:nvPr>
        </p:nvSpPr>
        <p:spPr>
          <a:xfrm>
            <a:off x="381000" y="1981200"/>
            <a:ext cx="4876800" cy="4343400"/>
          </a:xfrm>
        </p:spPr>
        <p:txBody>
          <a:bodyPr>
            <a:noAutofit/>
          </a:bodyPr>
          <a:lstStyle>
            <a:lvl1pPr marL="0" indent="0" eaLnBrk="1" latinLnBrk="0" hangingPunct="1">
              <a:spcAft>
                <a:spcPts val="1000"/>
              </a:spcAft>
              <a:buNone/>
              <a:defRPr sz="3600" cap="small" baseline="0">
                <a:solidFill>
                  <a:schemeClr val="bg1"/>
                </a:solidFill>
                <a:latin typeface="Tahoma" pitchFamily="34" charset="0"/>
              </a:defRPr>
            </a:lvl1pPr>
            <a:lvl2pPr eaLnBrk="1" latinLnBrk="0" hangingPunct="1">
              <a:buNone/>
              <a:defRPr sz="3600" cap="small" baseline="0">
                <a:solidFill>
                  <a:schemeClr val="bg1"/>
                </a:solidFill>
                <a:latin typeface="Tahoma" pitchFamily="34" charset="0"/>
              </a:defRPr>
            </a:lvl2pPr>
            <a:lvl3pPr eaLnBrk="1" latinLnBrk="0" hangingPunct="1">
              <a:buNone/>
              <a:defRPr sz="3600" cap="small" baseline="0">
                <a:solidFill>
                  <a:schemeClr val="bg1"/>
                </a:solidFill>
                <a:latin typeface="Tahoma" pitchFamily="34" charset="0"/>
              </a:defRPr>
            </a:lvl3pPr>
            <a:lvl4pPr eaLnBrk="1" latinLnBrk="0" hangingPunct="1">
              <a:buNone/>
              <a:defRPr sz="3600" cap="small" baseline="0">
                <a:solidFill>
                  <a:schemeClr val="bg1"/>
                </a:solidFill>
                <a:latin typeface="Tahoma" pitchFamily="34" charset="0"/>
              </a:defRPr>
            </a:lvl4pPr>
            <a:lvl5pPr eaLnBrk="1" latinLnBrk="0" hangingPunct="1">
              <a:buNone/>
              <a:defRPr sz="3600" cap="small" baseline="0">
                <a:solidFill>
                  <a:schemeClr val="bg1"/>
                </a:solidFill>
                <a:latin typeface="Tahoma"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5638800" y="685800"/>
            <a:ext cx="3124200" cy="5410200"/>
          </a:xfrm>
        </p:spPr>
        <p:txBody>
          <a:bodyPr/>
          <a:lstStyle>
            <a:lvl1pPr>
              <a:buNone/>
              <a:defRPr/>
            </a:lvl1pPr>
          </a:lstStyle>
          <a:p>
            <a:pPr lvl="0" eaLnBrk="1" latinLnBrk="0" hangingPunct="1"/>
            <a:endParaRPr kumimoji="0"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29376C1-F190-448E-A7BE-93680C784EAA}"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95E0FE2-9F9A-4313-8C1A-8E054ADECC1F}" type="datetimeFigureOut">
              <a:rPr lang="en-US" smtClean="0"/>
              <a:pPr/>
              <a:t>11/28/2017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29376C1-F190-448E-A7BE-93680C784EAA}"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95E0FE2-9F9A-4313-8C1A-8E054ADECC1F}" type="datetimeFigureOut">
              <a:rPr lang="en-US" smtClean="0"/>
              <a:pPr/>
              <a:t>11/28/2017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95E0FE2-9F9A-4313-8C1A-8E054ADECC1F}" type="datetimeFigureOut">
              <a:rPr lang="en-US" smtClean="0"/>
              <a:pPr/>
              <a:t>11/28/2017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29376C1-F190-448E-A7BE-93680C784EAA}"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www.sharedjourney.com/define/" TargetMode="Externa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09600" y="2743200"/>
            <a:ext cx="3886200" cy="3048000"/>
          </a:xfrm>
        </p:spPr>
        <p:txBody>
          <a:bodyPr>
            <a:noAutofit/>
          </a:bodyPr>
          <a:lstStyle/>
          <a:p>
            <a:r>
              <a:rPr lang="en-US" sz="4000" dirty="0" smtClean="0"/>
              <a:t>Anatomy and health</a:t>
            </a:r>
            <a:endParaRPr lang="en-US" sz="4000" dirty="0"/>
          </a:p>
        </p:txBody>
      </p:sp>
      <p:sp>
        <p:nvSpPr>
          <p:cNvPr id="3" name="Title 2"/>
          <p:cNvSpPr>
            <a:spLocks noGrp="1"/>
          </p:cNvSpPr>
          <p:nvPr>
            <p:ph type="title"/>
          </p:nvPr>
        </p:nvSpPr>
        <p:spPr/>
        <p:txBody>
          <a:bodyPr/>
          <a:lstStyle/>
          <a:p>
            <a:r>
              <a:rPr lang="en-US" dirty="0" smtClean="0"/>
              <a:t>Male Reproductive System</a:t>
            </a:r>
            <a:endParaRPr lang="en-US" dirty="0"/>
          </a:p>
        </p:txBody>
      </p:sp>
      <p:pic>
        <p:nvPicPr>
          <p:cNvPr id="41986" name="Picture 2" descr="drawing of male reproductive system"/>
          <p:cNvPicPr>
            <a:picLocks noChangeAspect="1" noChangeArrowheads="1"/>
          </p:cNvPicPr>
          <p:nvPr/>
        </p:nvPicPr>
        <p:blipFill>
          <a:blip r:embed="rId2" cstate="print"/>
          <a:srcRect/>
          <a:stretch>
            <a:fillRect/>
          </a:stretch>
        </p:blipFill>
        <p:spPr bwMode="auto">
          <a:xfrm>
            <a:off x="5029200" y="2362200"/>
            <a:ext cx="3886200" cy="386029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4876800" cy="533400"/>
          </a:xfrm>
        </p:spPr>
        <p:txBody>
          <a:bodyPr/>
          <a:lstStyle/>
          <a:p>
            <a:r>
              <a:rPr lang="en-US" u="sng" dirty="0" err="1" smtClean="0">
                <a:solidFill>
                  <a:schemeClr val="tx1"/>
                </a:solidFill>
              </a:rPr>
              <a:t>Epididymus</a:t>
            </a:r>
            <a:endParaRPr lang="en-US" u="sng" dirty="0">
              <a:solidFill>
                <a:schemeClr val="tx1"/>
              </a:solidFill>
            </a:endParaRPr>
          </a:p>
        </p:txBody>
      </p:sp>
      <p:sp>
        <p:nvSpPr>
          <p:cNvPr id="3" name="Text Placeholder 2"/>
          <p:cNvSpPr>
            <a:spLocks noGrp="1"/>
          </p:cNvSpPr>
          <p:nvPr>
            <p:ph type="body" idx="2"/>
          </p:nvPr>
        </p:nvSpPr>
        <p:spPr>
          <a:xfrm>
            <a:off x="381000" y="1447800"/>
            <a:ext cx="6324600" cy="5181600"/>
          </a:xfrm>
        </p:spPr>
        <p:txBody>
          <a:bodyPr/>
          <a:lstStyle/>
          <a:p>
            <a:r>
              <a:rPr lang="en-US" dirty="0" smtClean="0">
                <a:solidFill>
                  <a:schemeClr val="tx1">
                    <a:lumMod val="95000"/>
                    <a:lumOff val="5000"/>
                  </a:schemeClr>
                </a:solidFill>
              </a:rPr>
              <a:t>A long, coiled canal leading to the vas deferens located at the top of each testicle where sperm are sorted, mature, and are stored before ejaculation. Any sperm that are not ejaculated die and are absorbed into the body.</a:t>
            </a:r>
          </a:p>
          <a:p>
            <a:endParaRPr lang="en-US" dirty="0">
              <a:solidFill>
                <a:schemeClr val="tx1">
                  <a:lumMod val="95000"/>
                  <a:lumOff val="5000"/>
                </a:schemeClr>
              </a:solidFill>
            </a:endParaRPr>
          </a:p>
        </p:txBody>
      </p:sp>
      <p:pic>
        <p:nvPicPr>
          <p:cNvPr id="5" name="Content Placeholder 4" descr="Illu_testis_cross_section.jpg"/>
          <p:cNvPicPr>
            <a:picLocks noGrp="1" noChangeAspect="1"/>
          </p:cNvPicPr>
          <p:nvPr>
            <p:ph sz="quarter" idx="1"/>
          </p:nvPr>
        </p:nvPicPr>
        <p:blipFill>
          <a:blip r:embed="rId2" cstate="print"/>
          <a:stretch>
            <a:fillRect/>
          </a:stretch>
        </p:blipFill>
        <p:spPr>
          <a:xfrm>
            <a:off x="6705600" y="533400"/>
            <a:ext cx="2260397" cy="2743200"/>
          </a:xfrm>
        </p:spPr>
      </p:pic>
      <p:cxnSp>
        <p:nvCxnSpPr>
          <p:cNvPr id="6" name="Straight Arrow Connector 5"/>
          <p:cNvCxnSpPr/>
          <p:nvPr/>
        </p:nvCxnSpPr>
        <p:spPr>
          <a:xfrm>
            <a:off x="4343400" y="762000"/>
            <a:ext cx="2743200" cy="3048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4876800" cy="609600"/>
          </a:xfrm>
        </p:spPr>
        <p:txBody>
          <a:bodyPr/>
          <a:lstStyle/>
          <a:p>
            <a:r>
              <a:rPr lang="en-US" sz="4400" dirty="0" smtClean="0"/>
              <a:t>Vas Deferens</a:t>
            </a:r>
            <a:endParaRPr lang="en-US" sz="4400" dirty="0"/>
          </a:p>
        </p:txBody>
      </p:sp>
      <p:sp>
        <p:nvSpPr>
          <p:cNvPr id="3" name="Text Placeholder 2"/>
          <p:cNvSpPr>
            <a:spLocks noGrp="1"/>
          </p:cNvSpPr>
          <p:nvPr>
            <p:ph type="body" idx="2"/>
          </p:nvPr>
        </p:nvSpPr>
        <p:spPr>
          <a:xfrm>
            <a:off x="381000" y="1371600"/>
            <a:ext cx="4876800" cy="4953000"/>
          </a:xfrm>
        </p:spPr>
        <p:txBody>
          <a:bodyPr/>
          <a:lstStyle/>
          <a:p>
            <a:r>
              <a:rPr lang="en-US" dirty="0" smtClean="0"/>
              <a:t>The tubes which carry sperm from the </a:t>
            </a:r>
            <a:r>
              <a:rPr lang="en-US" dirty="0" err="1" smtClean="0"/>
              <a:t>epididymis</a:t>
            </a:r>
            <a:r>
              <a:rPr lang="en-US" dirty="0" smtClean="0"/>
              <a:t>, past the seminal vesicles, prostate gland, and the Cowper’s gland and the resulting semen to the urethra during ejaculation.  </a:t>
            </a:r>
          </a:p>
          <a:p>
            <a:endParaRPr lang="en-US" dirty="0"/>
          </a:p>
        </p:txBody>
      </p:sp>
      <p:pic>
        <p:nvPicPr>
          <p:cNvPr id="5" name="Content Placeholder 4" descr="male-repro"/>
          <p:cNvPicPr>
            <a:picLocks noGrp="1"/>
          </p:cNvPicPr>
          <p:nvPr>
            <p:ph sz="quarter" idx="1"/>
          </p:nvPr>
        </p:nvPicPr>
        <p:blipFill>
          <a:blip r:embed="rId2" cstate="print"/>
          <a:srcRect r="6000"/>
          <a:stretch>
            <a:fillRect/>
          </a:stretch>
        </p:blipFill>
        <p:spPr bwMode="auto">
          <a:xfrm flipH="1">
            <a:off x="5334000" y="1752600"/>
            <a:ext cx="3581400" cy="3546400"/>
          </a:xfrm>
          <a:prstGeom prst="rect">
            <a:avLst/>
          </a:prstGeom>
          <a:noFill/>
          <a:ln w="9525">
            <a:noFill/>
            <a:miter lim="800000"/>
            <a:headEnd/>
            <a:tailEnd/>
          </a:ln>
        </p:spPr>
      </p:pic>
      <p:sp>
        <p:nvSpPr>
          <p:cNvPr id="6" name="Freeform 5"/>
          <p:cNvSpPr/>
          <p:nvPr/>
        </p:nvSpPr>
        <p:spPr>
          <a:xfrm>
            <a:off x="6867813" y="2777680"/>
            <a:ext cx="1126336" cy="1600356"/>
          </a:xfrm>
          <a:custGeom>
            <a:avLst/>
            <a:gdLst>
              <a:gd name="connsiteX0" fmla="*/ 1043132 w 1126336"/>
              <a:gd name="connsiteY0" fmla="*/ 1600356 h 1600356"/>
              <a:gd name="connsiteX1" fmla="*/ 1056987 w 1126336"/>
              <a:gd name="connsiteY1" fmla="*/ 1295556 h 1600356"/>
              <a:gd name="connsiteX2" fmla="*/ 1098551 w 1126336"/>
              <a:gd name="connsiteY2" fmla="*/ 1253993 h 1600356"/>
              <a:gd name="connsiteX3" fmla="*/ 1112405 w 1126336"/>
              <a:gd name="connsiteY3" fmla="*/ 1212429 h 1600356"/>
              <a:gd name="connsiteX4" fmla="*/ 1070842 w 1126336"/>
              <a:gd name="connsiteY4" fmla="*/ 866065 h 1600356"/>
              <a:gd name="connsiteX5" fmla="*/ 1043132 w 1126336"/>
              <a:gd name="connsiteY5" fmla="*/ 782938 h 1600356"/>
              <a:gd name="connsiteX6" fmla="*/ 1029278 w 1126336"/>
              <a:gd name="connsiteY6" fmla="*/ 741375 h 1600356"/>
              <a:gd name="connsiteX7" fmla="*/ 1015423 w 1126336"/>
              <a:gd name="connsiteY7" fmla="*/ 575120 h 1600356"/>
              <a:gd name="connsiteX8" fmla="*/ 1001569 w 1126336"/>
              <a:gd name="connsiteY8" fmla="*/ 533556 h 1600356"/>
              <a:gd name="connsiteX9" fmla="*/ 987714 w 1126336"/>
              <a:gd name="connsiteY9" fmla="*/ 478138 h 1600356"/>
              <a:gd name="connsiteX10" fmla="*/ 932296 w 1126336"/>
              <a:gd name="connsiteY10" fmla="*/ 381156 h 1600356"/>
              <a:gd name="connsiteX11" fmla="*/ 863023 w 1126336"/>
              <a:gd name="connsiteY11" fmla="*/ 256465 h 1600356"/>
              <a:gd name="connsiteX12" fmla="*/ 835314 w 1126336"/>
              <a:gd name="connsiteY12" fmla="*/ 214902 h 1600356"/>
              <a:gd name="connsiteX13" fmla="*/ 752187 w 1126336"/>
              <a:gd name="connsiteY13" fmla="*/ 173338 h 1600356"/>
              <a:gd name="connsiteX14" fmla="*/ 669060 w 1126336"/>
              <a:gd name="connsiteY14" fmla="*/ 131775 h 1600356"/>
              <a:gd name="connsiteX15" fmla="*/ 641351 w 1126336"/>
              <a:gd name="connsiteY15" fmla="*/ 104065 h 1600356"/>
              <a:gd name="connsiteX16" fmla="*/ 558223 w 1126336"/>
              <a:gd name="connsiteY16" fmla="*/ 76356 h 1600356"/>
              <a:gd name="connsiteX17" fmla="*/ 336551 w 1126336"/>
              <a:gd name="connsiteY17" fmla="*/ 48647 h 1600356"/>
              <a:gd name="connsiteX18" fmla="*/ 294987 w 1126336"/>
              <a:gd name="connsiteY18" fmla="*/ 34793 h 1600356"/>
              <a:gd name="connsiteX19" fmla="*/ 198005 w 1126336"/>
              <a:gd name="connsiteY19" fmla="*/ 7084 h 1600356"/>
              <a:gd name="connsiteX20" fmla="*/ 31751 w 1126336"/>
              <a:gd name="connsiteY20" fmla="*/ 20938 h 1600356"/>
              <a:gd name="connsiteX21" fmla="*/ 4042 w 1126336"/>
              <a:gd name="connsiteY21" fmla="*/ 62502 h 1600356"/>
              <a:gd name="connsiteX22" fmla="*/ 17896 w 1126336"/>
              <a:gd name="connsiteY22" fmla="*/ 353447 h 1600356"/>
              <a:gd name="connsiteX23" fmla="*/ 31751 w 1126336"/>
              <a:gd name="connsiteY23" fmla="*/ 408865 h 1600356"/>
              <a:gd name="connsiteX24" fmla="*/ 59460 w 1126336"/>
              <a:gd name="connsiteY24" fmla="*/ 436575 h 1600356"/>
              <a:gd name="connsiteX25" fmla="*/ 87169 w 1126336"/>
              <a:gd name="connsiteY25" fmla="*/ 519702 h 1600356"/>
              <a:gd name="connsiteX26" fmla="*/ 128732 w 1126336"/>
              <a:gd name="connsiteY26" fmla="*/ 547411 h 1600356"/>
              <a:gd name="connsiteX27" fmla="*/ 225714 w 1126336"/>
              <a:gd name="connsiteY27" fmla="*/ 575120 h 1600356"/>
              <a:gd name="connsiteX28" fmla="*/ 267278 w 1126336"/>
              <a:gd name="connsiteY28" fmla="*/ 588975 h 1600356"/>
              <a:gd name="connsiteX29" fmla="*/ 294987 w 1126336"/>
              <a:gd name="connsiteY29" fmla="*/ 616684 h 1600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26336" h="1600356">
                <a:moveTo>
                  <a:pt x="1043132" y="1600356"/>
                </a:moveTo>
                <a:cubicBezTo>
                  <a:pt x="1047750" y="1498756"/>
                  <a:pt x="1040918" y="1395984"/>
                  <a:pt x="1056987" y="1295556"/>
                </a:cubicBezTo>
                <a:cubicBezTo>
                  <a:pt x="1060083" y="1276209"/>
                  <a:pt x="1087683" y="1270296"/>
                  <a:pt x="1098551" y="1253993"/>
                </a:cubicBezTo>
                <a:cubicBezTo>
                  <a:pt x="1106652" y="1241842"/>
                  <a:pt x="1107787" y="1226284"/>
                  <a:pt x="1112405" y="1212429"/>
                </a:cubicBezTo>
                <a:cubicBezTo>
                  <a:pt x="1097017" y="920037"/>
                  <a:pt x="1126336" y="1032547"/>
                  <a:pt x="1070842" y="866065"/>
                </a:cubicBezTo>
                <a:lnTo>
                  <a:pt x="1043132" y="782938"/>
                </a:lnTo>
                <a:lnTo>
                  <a:pt x="1029278" y="741375"/>
                </a:lnTo>
                <a:cubicBezTo>
                  <a:pt x="1024660" y="685957"/>
                  <a:pt x="1022773" y="630243"/>
                  <a:pt x="1015423" y="575120"/>
                </a:cubicBezTo>
                <a:cubicBezTo>
                  <a:pt x="1013493" y="560644"/>
                  <a:pt x="1005581" y="547598"/>
                  <a:pt x="1001569" y="533556"/>
                </a:cubicBezTo>
                <a:cubicBezTo>
                  <a:pt x="996338" y="515247"/>
                  <a:pt x="994400" y="495967"/>
                  <a:pt x="987714" y="478138"/>
                </a:cubicBezTo>
                <a:cubicBezTo>
                  <a:pt x="972647" y="437960"/>
                  <a:pt x="955265" y="415610"/>
                  <a:pt x="932296" y="381156"/>
                </a:cubicBezTo>
                <a:cubicBezTo>
                  <a:pt x="907911" y="308000"/>
                  <a:pt x="926543" y="351744"/>
                  <a:pt x="863023" y="256465"/>
                </a:cubicBezTo>
                <a:cubicBezTo>
                  <a:pt x="853787" y="242611"/>
                  <a:pt x="849168" y="224138"/>
                  <a:pt x="835314" y="214902"/>
                </a:cubicBezTo>
                <a:cubicBezTo>
                  <a:pt x="716207" y="135496"/>
                  <a:pt x="866902" y="230696"/>
                  <a:pt x="752187" y="173338"/>
                </a:cubicBezTo>
                <a:cubicBezTo>
                  <a:pt x="644762" y="119626"/>
                  <a:pt x="773525" y="166596"/>
                  <a:pt x="669060" y="131775"/>
                </a:cubicBezTo>
                <a:cubicBezTo>
                  <a:pt x="659824" y="122538"/>
                  <a:pt x="653034" y="109907"/>
                  <a:pt x="641351" y="104065"/>
                </a:cubicBezTo>
                <a:cubicBezTo>
                  <a:pt x="615226" y="91003"/>
                  <a:pt x="585932" y="85592"/>
                  <a:pt x="558223" y="76356"/>
                </a:cubicBezTo>
                <a:cubicBezTo>
                  <a:pt x="459537" y="43461"/>
                  <a:pt x="531216" y="63622"/>
                  <a:pt x="336551" y="48647"/>
                </a:cubicBezTo>
                <a:cubicBezTo>
                  <a:pt x="322696" y="44029"/>
                  <a:pt x="309029" y="38805"/>
                  <a:pt x="294987" y="34793"/>
                </a:cubicBezTo>
                <a:cubicBezTo>
                  <a:pt x="173211" y="0"/>
                  <a:pt x="297661" y="40301"/>
                  <a:pt x="198005" y="7084"/>
                </a:cubicBezTo>
                <a:cubicBezTo>
                  <a:pt x="142587" y="11702"/>
                  <a:pt x="85221" y="5661"/>
                  <a:pt x="31751" y="20938"/>
                </a:cubicBezTo>
                <a:cubicBezTo>
                  <a:pt x="15740" y="25512"/>
                  <a:pt x="4735" y="45865"/>
                  <a:pt x="4042" y="62502"/>
                </a:cubicBezTo>
                <a:cubicBezTo>
                  <a:pt x="0" y="159509"/>
                  <a:pt x="10153" y="256665"/>
                  <a:pt x="17896" y="353447"/>
                </a:cubicBezTo>
                <a:cubicBezTo>
                  <a:pt x="19414" y="372428"/>
                  <a:pt x="23236" y="391834"/>
                  <a:pt x="31751" y="408865"/>
                </a:cubicBezTo>
                <a:cubicBezTo>
                  <a:pt x="37593" y="420548"/>
                  <a:pt x="50224" y="427338"/>
                  <a:pt x="59460" y="436575"/>
                </a:cubicBezTo>
                <a:cubicBezTo>
                  <a:pt x="68696" y="464284"/>
                  <a:pt x="62867" y="503500"/>
                  <a:pt x="87169" y="519702"/>
                </a:cubicBezTo>
                <a:cubicBezTo>
                  <a:pt x="101023" y="528938"/>
                  <a:pt x="113839" y="539965"/>
                  <a:pt x="128732" y="547411"/>
                </a:cubicBezTo>
                <a:cubicBezTo>
                  <a:pt x="150872" y="558481"/>
                  <a:pt x="205006" y="569203"/>
                  <a:pt x="225714" y="575120"/>
                </a:cubicBezTo>
                <a:cubicBezTo>
                  <a:pt x="239756" y="579132"/>
                  <a:pt x="254755" y="581461"/>
                  <a:pt x="267278" y="588975"/>
                </a:cubicBezTo>
                <a:cubicBezTo>
                  <a:pt x="278479" y="595695"/>
                  <a:pt x="285751" y="607448"/>
                  <a:pt x="294987" y="616684"/>
                </a:cubicBezTo>
              </a:path>
            </a:pathLst>
          </a:custGeom>
          <a:ln w="698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 name="Straight Arrow Connector 6"/>
          <p:cNvCxnSpPr/>
          <p:nvPr/>
        </p:nvCxnSpPr>
        <p:spPr>
          <a:xfrm>
            <a:off x="4419600" y="762000"/>
            <a:ext cx="2514600" cy="19812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u="sng" dirty="0" err="1" smtClean="0">
                <a:solidFill>
                  <a:schemeClr val="tx1"/>
                </a:solidFill>
              </a:rPr>
              <a:t>Ampulla</a:t>
            </a:r>
            <a:r>
              <a:rPr lang="en-US" sz="4400" dirty="0" smtClean="0"/>
              <a:t>-</a:t>
            </a:r>
            <a:endParaRPr lang="en-US" sz="4400" dirty="0"/>
          </a:p>
        </p:txBody>
      </p:sp>
      <p:sp>
        <p:nvSpPr>
          <p:cNvPr id="3" name="Text Placeholder 2"/>
          <p:cNvSpPr>
            <a:spLocks noGrp="1"/>
          </p:cNvSpPr>
          <p:nvPr>
            <p:ph type="body" idx="2"/>
          </p:nvPr>
        </p:nvSpPr>
        <p:spPr/>
        <p:txBody>
          <a:bodyPr/>
          <a:lstStyle/>
          <a:p>
            <a:r>
              <a:rPr lang="en-US" dirty="0" smtClean="0"/>
              <a:t>The upper part of the vas deferens that stores mature sperm prior to ejaculation.</a:t>
            </a:r>
            <a:r>
              <a:rPr lang="en-US" b="1" dirty="0" smtClean="0"/>
              <a:t> </a:t>
            </a:r>
            <a:endParaRPr lang="en-US" dirty="0" smtClean="0"/>
          </a:p>
          <a:p>
            <a:endParaRPr lang="en-US" dirty="0"/>
          </a:p>
        </p:txBody>
      </p:sp>
      <p:pic>
        <p:nvPicPr>
          <p:cNvPr id="5" name="Content Placeholder 4" descr="male-repro"/>
          <p:cNvPicPr>
            <a:picLocks noGrp="1"/>
          </p:cNvPicPr>
          <p:nvPr>
            <p:ph sz="quarter" idx="1"/>
          </p:nvPr>
        </p:nvPicPr>
        <p:blipFill>
          <a:blip r:embed="rId2" cstate="print"/>
          <a:srcRect/>
          <a:stretch>
            <a:fillRect/>
          </a:stretch>
        </p:blipFill>
        <p:spPr bwMode="auto">
          <a:xfrm flipH="1">
            <a:off x="5029200" y="1828800"/>
            <a:ext cx="3733800" cy="4038599"/>
          </a:xfrm>
          <a:prstGeom prst="rect">
            <a:avLst/>
          </a:prstGeom>
          <a:noFill/>
          <a:ln w="9525">
            <a:noFill/>
            <a:miter lim="800000"/>
            <a:headEnd/>
            <a:tailEnd/>
          </a:ln>
        </p:spPr>
      </p:pic>
      <p:cxnSp>
        <p:nvCxnSpPr>
          <p:cNvPr id="8" name="Straight Arrow Connector 7"/>
          <p:cNvCxnSpPr/>
          <p:nvPr/>
        </p:nvCxnSpPr>
        <p:spPr>
          <a:xfrm>
            <a:off x="5029200" y="1981200"/>
            <a:ext cx="2133600" cy="9144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4876800" cy="914400"/>
          </a:xfrm>
        </p:spPr>
        <p:txBody>
          <a:bodyPr/>
          <a:lstStyle/>
          <a:p>
            <a:r>
              <a:rPr lang="en-US" sz="4200" u="sng" dirty="0" smtClean="0">
                <a:solidFill>
                  <a:schemeClr val="tx1"/>
                </a:solidFill>
              </a:rPr>
              <a:t>Prostate Gland</a:t>
            </a:r>
            <a:endParaRPr lang="en-US" sz="4200" u="sng" dirty="0">
              <a:solidFill>
                <a:schemeClr val="tx1"/>
              </a:solidFill>
            </a:endParaRPr>
          </a:p>
        </p:txBody>
      </p:sp>
      <p:sp>
        <p:nvSpPr>
          <p:cNvPr id="3" name="Text Placeholder 2"/>
          <p:cNvSpPr>
            <a:spLocks noGrp="1"/>
          </p:cNvSpPr>
          <p:nvPr>
            <p:ph type="body" idx="2"/>
          </p:nvPr>
        </p:nvSpPr>
        <p:spPr>
          <a:xfrm>
            <a:off x="381000" y="2514600"/>
            <a:ext cx="8763000" cy="4038600"/>
          </a:xfrm>
        </p:spPr>
        <p:txBody>
          <a:bodyPr/>
          <a:lstStyle/>
          <a:p>
            <a:r>
              <a:rPr lang="en-US" b="1" dirty="0" smtClean="0">
                <a:solidFill>
                  <a:schemeClr val="tx1">
                    <a:lumMod val="95000"/>
                    <a:lumOff val="5000"/>
                  </a:schemeClr>
                </a:solidFill>
              </a:rPr>
              <a:t>	</a:t>
            </a:r>
            <a:r>
              <a:rPr lang="en-US" dirty="0" smtClean="0">
                <a:solidFill>
                  <a:schemeClr val="tx1">
                    <a:lumMod val="95000"/>
                    <a:lumOff val="5000"/>
                  </a:schemeClr>
                </a:solidFill>
              </a:rPr>
              <a:t>A sponge-like gland which produces an alkaline fluid that is part of semen. In the adult male, it is about the size of a golf ball and is a common site of cancer. The prostate has a valve that closes off the bladder to keep urine from mixing with semen during ejaculation. </a:t>
            </a:r>
          </a:p>
          <a:p>
            <a:endParaRPr lang="en-US" dirty="0">
              <a:solidFill>
                <a:schemeClr val="tx1">
                  <a:lumMod val="95000"/>
                  <a:lumOff val="5000"/>
                </a:schemeClr>
              </a:solidFill>
            </a:endParaRPr>
          </a:p>
        </p:txBody>
      </p:sp>
      <p:pic>
        <p:nvPicPr>
          <p:cNvPr id="5" name="Content Placeholder 4" descr="male-repro"/>
          <p:cNvPicPr>
            <a:picLocks noGrp="1"/>
          </p:cNvPicPr>
          <p:nvPr>
            <p:ph sz="quarter" idx="1"/>
          </p:nvPr>
        </p:nvPicPr>
        <p:blipFill>
          <a:blip r:embed="rId2" cstate="print"/>
          <a:srcRect/>
          <a:stretch>
            <a:fillRect/>
          </a:stretch>
        </p:blipFill>
        <p:spPr bwMode="auto">
          <a:xfrm flipH="1">
            <a:off x="5486400" y="304801"/>
            <a:ext cx="3276600" cy="2362200"/>
          </a:xfrm>
          <a:prstGeom prst="rect">
            <a:avLst/>
          </a:prstGeom>
          <a:noFill/>
          <a:ln w="9525">
            <a:noFill/>
            <a:miter lim="800000"/>
            <a:headEnd/>
            <a:tailEnd/>
          </a:ln>
        </p:spPr>
      </p:pic>
      <p:sp>
        <p:nvSpPr>
          <p:cNvPr id="6" name="Freeform 5"/>
          <p:cNvSpPr/>
          <p:nvPr/>
        </p:nvSpPr>
        <p:spPr>
          <a:xfrm>
            <a:off x="7108174" y="1233055"/>
            <a:ext cx="317862" cy="324192"/>
          </a:xfrm>
          <a:custGeom>
            <a:avLst/>
            <a:gdLst>
              <a:gd name="connsiteX0" fmla="*/ 54626 w 317862"/>
              <a:gd name="connsiteY0" fmla="*/ 0 h 324192"/>
              <a:gd name="connsiteX1" fmla="*/ 207026 w 317862"/>
              <a:gd name="connsiteY1" fmla="*/ 13854 h 324192"/>
              <a:gd name="connsiteX2" fmla="*/ 248590 w 317862"/>
              <a:gd name="connsiteY2" fmla="*/ 27709 h 324192"/>
              <a:gd name="connsiteX3" fmla="*/ 304008 w 317862"/>
              <a:gd name="connsiteY3" fmla="*/ 110836 h 324192"/>
              <a:gd name="connsiteX4" fmla="*/ 317862 w 317862"/>
              <a:gd name="connsiteY4" fmla="*/ 152400 h 324192"/>
              <a:gd name="connsiteX5" fmla="*/ 82335 w 317862"/>
              <a:gd name="connsiteY5" fmla="*/ 235527 h 324192"/>
              <a:gd name="connsiteX6" fmla="*/ 40771 w 317862"/>
              <a:gd name="connsiteY6" fmla="*/ 193963 h 324192"/>
              <a:gd name="connsiteX7" fmla="*/ 26917 w 317862"/>
              <a:gd name="connsiteY7" fmla="*/ 138545 h 324192"/>
              <a:gd name="connsiteX8" fmla="*/ 13062 w 317862"/>
              <a:gd name="connsiteY8" fmla="*/ 96981 h 324192"/>
              <a:gd name="connsiteX9" fmla="*/ 54626 w 317862"/>
              <a:gd name="connsiteY9" fmla="*/ 69272 h 324192"/>
              <a:gd name="connsiteX10" fmla="*/ 96190 w 317862"/>
              <a:gd name="connsiteY10" fmla="*/ 55418 h 324192"/>
              <a:gd name="connsiteX11" fmla="*/ 54626 w 317862"/>
              <a:gd name="connsiteY11" fmla="*/ 27709 h 324192"/>
              <a:gd name="connsiteX12" fmla="*/ 40771 w 317862"/>
              <a:gd name="connsiteY12" fmla="*/ 55418 h 32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7862" h="324192">
                <a:moveTo>
                  <a:pt x="54626" y="0"/>
                </a:moveTo>
                <a:cubicBezTo>
                  <a:pt x="105426" y="4618"/>
                  <a:pt x="156529" y="6640"/>
                  <a:pt x="207026" y="13854"/>
                </a:cubicBezTo>
                <a:cubicBezTo>
                  <a:pt x="221483" y="15919"/>
                  <a:pt x="238263" y="17382"/>
                  <a:pt x="248590" y="27709"/>
                </a:cubicBezTo>
                <a:cubicBezTo>
                  <a:pt x="272138" y="51257"/>
                  <a:pt x="304008" y="110836"/>
                  <a:pt x="304008" y="110836"/>
                </a:cubicBezTo>
                <a:cubicBezTo>
                  <a:pt x="308626" y="124691"/>
                  <a:pt x="317862" y="137796"/>
                  <a:pt x="317862" y="152400"/>
                </a:cubicBezTo>
                <a:cubicBezTo>
                  <a:pt x="317862" y="324192"/>
                  <a:pt x="281453" y="247971"/>
                  <a:pt x="82335" y="235527"/>
                </a:cubicBezTo>
                <a:cubicBezTo>
                  <a:pt x="68480" y="221672"/>
                  <a:pt x="50492" y="210975"/>
                  <a:pt x="40771" y="193963"/>
                </a:cubicBezTo>
                <a:cubicBezTo>
                  <a:pt x="31324" y="177431"/>
                  <a:pt x="32148" y="156854"/>
                  <a:pt x="26917" y="138545"/>
                </a:cubicBezTo>
                <a:cubicBezTo>
                  <a:pt x="22905" y="124503"/>
                  <a:pt x="17680" y="110836"/>
                  <a:pt x="13062" y="96981"/>
                </a:cubicBezTo>
                <a:cubicBezTo>
                  <a:pt x="26917" y="87745"/>
                  <a:pt x="39733" y="76718"/>
                  <a:pt x="54626" y="69272"/>
                </a:cubicBezTo>
                <a:cubicBezTo>
                  <a:pt x="67688" y="62741"/>
                  <a:pt x="96190" y="70022"/>
                  <a:pt x="96190" y="55418"/>
                </a:cubicBezTo>
                <a:cubicBezTo>
                  <a:pt x="96190" y="38767"/>
                  <a:pt x="68481" y="36945"/>
                  <a:pt x="54626" y="27709"/>
                </a:cubicBezTo>
                <a:cubicBezTo>
                  <a:pt x="3265" y="44828"/>
                  <a:pt x="0" y="35032"/>
                  <a:pt x="40771" y="55418"/>
                </a:cubicBezTo>
              </a:path>
            </a:pathLst>
          </a:custGeom>
          <a:solidFill>
            <a:schemeClr val="accent1"/>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 name="Straight Arrow Connector 6"/>
          <p:cNvCxnSpPr/>
          <p:nvPr/>
        </p:nvCxnSpPr>
        <p:spPr>
          <a:xfrm flipV="1">
            <a:off x="5105400" y="1447800"/>
            <a:ext cx="2057400" cy="5334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4800600" cy="1676400"/>
          </a:xfrm>
        </p:spPr>
        <p:txBody>
          <a:bodyPr/>
          <a:lstStyle/>
          <a:p>
            <a:r>
              <a:rPr lang="en-US" sz="4200" dirty="0" smtClean="0"/>
              <a:t>Cowper’s Glands –</a:t>
            </a:r>
            <a:br>
              <a:rPr lang="en-US" sz="4200" dirty="0" smtClean="0"/>
            </a:br>
            <a:r>
              <a:rPr lang="en-US" sz="4000" dirty="0" err="1" smtClean="0"/>
              <a:t>bulbourethral</a:t>
            </a:r>
            <a:r>
              <a:rPr lang="en-US" sz="4000" dirty="0" smtClean="0"/>
              <a:t> glands</a:t>
            </a:r>
            <a:endParaRPr lang="en-US" sz="4200" dirty="0"/>
          </a:p>
        </p:txBody>
      </p:sp>
      <p:sp>
        <p:nvSpPr>
          <p:cNvPr id="3" name="Text Placeholder 2"/>
          <p:cNvSpPr>
            <a:spLocks noGrp="1"/>
          </p:cNvSpPr>
          <p:nvPr>
            <p:ph type="body" idx="2"/>
          </p:nvPr>
        </p:nvSpPr>
        <p:spPr>
          <a:xfrm>
            <a:off x="381000" y="2362200"/>
            <a:ext cx="8763000" cy="4495800"/>
          </a:xfrm>
        </p:spPr>
        <p:txBody>
          <a:bodyPr/>
          <a:lstStyle/>
          <a:p>
            <a:r>
              <a:rPr lang="en-US" dirty="0" smtClean="0">
                <a:solidFill>
                  <a:schemeClr val="tx1">
                    <a:lumMod val="95000"/>
                    <a:lumOff val="5000"/>
                  </a:schemeClr>
                </a:solidFill>
              </a:rPr>
              <a:t>A pair of pea-sized glands at the base of the penis, that lay behind and to the side of the urethra that discharge pre-ejaculate fluid to cleanse the urethra. This often contains small amounts of sperm. They are counterparts of the </a:t>
            </a:r>
            <a:r>
              <a:rPr lang="en-US" dirty="0" err="1" smtClean="0">
                <a:solidFill>
                  <a:schemeClr val="tx1">
                    <a:lumMod val="95000"/>
                    <a:lumOff val="5000"/>
                  </a:schemeClr>
                </a:solidFill>
              </a:rPr>
              <a:t>Bartholin’s</a:t>
            </a:r>
            <a:r>
              <a:rPr lang="en-US" dirty="0" smtClean="0">
                <a:solidFill>
                  <a:schemeClr val="tx1">
                    <a:lumMod val="95000"/>
                    <a:lumOff val="5000"/>
                  </a:schemeClr>
                </a:solidFill>
              </a:rPr>
              <a:t> gland in the female anatomy. </a:t>
            </a:r>
            <a:endParaRPr lang="en-US" dirty="0">
              <a:solidFill>
                <a:schemeClr val="tx1">
                  <a:lumMod val="95000"/>
                  <a:lumOff val="5000"/>
                </a:schemeClr>
              </a:solidFill>
            </a:endParaRPr>
          </a:p>
        </p:txBody>
      </p:sp>
      <p:pic>
        <p:nvPicPr>
          <p:cNvPr id="5" name="Content Placeholder 4" descr="male-repro"/>
          <p:cNvPicPr>
            <a:picLocks noGrp="1"/>
          </p:cNvPicPr>
          <p:nvPr>
            <p:ph sz="quarter" idx="1"/>
          </p:nvPr>
        </p:nvPicPr>
        <p:blipFill>
          <a:blip r:embed="rId2" cstate="print"/>
          <a:srcRect/>
          <a:stretch>
            <a:fillRect/>
          </a:stretch>
        </p:blipFill>
        <p:spPr bwMode="auto">
          <a:xfrm flipH="1">
            <a:off x="4800600" y="0"/>
            <a:ext cx="3505200" cy="2438400"/>
          </a:xfrm>
          <a:prstGeom prst="rect">
            <a:avLst/>
          </a:prstGeom>
          <a:noFill/>
          <a:ln w="9525">
            <a:noFill/>
            <a:miter lim="800000"/>
            <a:headEnd/>
            <a:tailEnd/>
          </a:ln>
        </p:spPr>
      </p:pic>
      <p:sp>
        <p:nvSpPr>
          <p:cNvPr id="9" name="Chord 8"/>
          <p:cNvSpPr/>
          <p:nvPr/>
        </p:nvSpPr>
        <p:spPr>
          <a:xfrm>
            <a:off x="6705600" y="1295400"/>
            <a:ext cx="152400" cy="76200"/>
          </a:xfrm>
          <a:prstGeom prst="chor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hord 9"/>
          <p:cNvSpPr/>
          <p:nvPr/>
        </p:nvSpPr>
        <p:spPr>
          <a:xfrm rot="9590041">
            <a:off x="6797800" y="1242592"/>
            <a:ext cx="152400" cy="119237"/>
          </a:xfrm>
          <a:prstGeom prst="chor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V="1">
            <a:off x="4648200" y="1295400"/>
            <a:ext cx="2057400" cy="5334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4876800" cy="609600"/>
          </a:xfrm>
        </p:spPr>
        <p:txBody>
          <a:bodyPr/>
          <a:lstStyle/>
          <a:p>
            <a:r>
              <a:rPr lang="en-US" sz="4000" u="sng" dirty="0" smtClean="0">
                <a:solidFill>
                  <a:schemeClr val="tx1"/>
                </a:solidFill>
              </a:rPr>
              <a:t>Seminal Vesicles</a:t>
            </a:r>
            <a:endParaRPr lang="en-US" sz="4000" u="sng" dirty="0">
              <a:solidFill>
                <a:schemeClr val="tx1"/>
              </a:solidFill>
            </a:endParaRPr>
          </a:p>
        </p:txBody>
      </p:sp>
      <p:sp>
        <p:nvSpPr>
          <p:cNvPr id="3" name="Text Placeholder 2"/>
          <p:cNvSpPr>
            <a:spLocks noGrp="1"/>
          </p:cNvSpPr>
          <p:nvPr>
            <p:ph type="body" idx="2"/>
          </p:nvPr>
        </p:nvSpPr>
        <p:spPr>
          <a:xfrm>
            <a:off x="228600" y="1752600"/>
            <a:ext cx="8382000" cy="4495800"/>
          </a:xfrm>
        </p:spPr>
        <p:txBody>
          <a:bodyPr/>
          <a:lstStyle/>
          <a:p>
            <a:r>
              <a:rPr lang="en-US" sz="3200" dirty="0" smtClean="0">
                <a:solidFill>
                  <a:schemeClr val="tx1">
                    <a:lumMod val="95000"/>
                    <a:lumOff val="5000"/>
                  </a:schemeClr>
                </a:solidFill>
              </a:rPr>
              <a:t>Sac-like structures attached to the vas deferens to the side of the bladder that house mature sperm. Also an alkaline fluid, these secretions contain </a:t>
            </a:r>
            <a:r>
              <a:rPr lang="en-US" sz="3200" dirty="0" smtClean="0">
                <a:solidFill>
                  <a:schemeClr val="tx1"/>
                </a:solidFill>
                <a:hlinkClick r:id="rId2"/>
              </a:rPr>
              <a:t>fructose</a:t>
            </a:r>
            <a:r>
              <a:rPr lang="en-US" sz="3200" dirty="0" smtClean="0">
                <a:solidFill>
                  <a:schemeClr val="tx1">
                    <a:lumMod val="95000"/>
                    <a:lumOff val="5000"/>
                  </a:schemeClr>
                </a:solidFill>
              </a:rPr>
              <a:t>, a type of sugar, which give sperm energy, thereby allowing them to move faster and aid them in their swim up through the uterus. Provide about 60% of seminal fluid.</a:t>
            </a:r>
          </a:p>
          <a:p>
            <a:endParaRPr lang="en-US" dirty="0">
              <a:solidFill>
                <a:schemeClr val="tx1">
                  <a:lumMod val="95000"/>
                  <a:lumOff val="5000"/>
                </a:schemeClr>
              </a:solidFill>
            </a:endParaRPr>
          </a:p>
        </p:txBody>
      </p:sp>
      <p:pic>
        <p:nvPicPr>
          <p:cNvPr id="5" name="Content Placeholder 4" descr="male-repro"/>
          <p:cNvPicPr>
            <a:picLocks noGrp="1"/>
          </p:cNvPicPr>
          <p:nvPr>
            <p:ph sz="quarter" idx="1"/>
          </p:nvPr>
        </p:nvPicPr>
        <p:blipFill>
          <a:blip r:embed="rId3" cstate="print"/>
          <a:srcRect/>
          <a:stretch>
            <a:fillRect/>
          </a:stretch>
        </p:blipFill>
        <p:spPr bwMode="auto">
          <a:xfrm flipH="1">
            <a:off x="6858000" y="228600"/>
            <a:ext cx="1447800" cy="1524000"/>
          </a:xfrm>
          <a:prstGeom prst="rect">
            <a:avLst/>
          </a:prstGeom>
          <a:noFill/>
          <a:ln w="9525">
            <a:noFill/>
            <a:miter lim="800000"/>
            <a:headEnd/>
            <a:tailEnd/>
          </a:ln>
        </p:spPr>
      </p:pic>
      <p:sp>
        <p:nvSpPr>
          <p:cNvPr id="6" name="Freeform 5"/>
          <p:cNvSpPr/>
          <p:nvPr/>
        </p:nvSpPr>
        <p:spPr>
          <a:xfrm>
            <a:off x="7467600" y="685800"/>
            <a:ext cx="118322" cy="177757"/>
          </a:xfrm>
          <a:custGeom>
            <a:avLst/>
            <a:gdLst>
              <a:gd name="connsiteX0" fmla="*/ 291291 w 305146"/>
              <a:gd name="connsiteY0" fmla="*/ 471055 h 471055"/>
              <a:gd name="connsiteX1" fmla="*/ 277437 w 305146"/>
              <a:gd name="connsiteY1" fmla="*/ 415637 h 471055"/>
              <a:gd name="connsiteX2" fmla="*/ 249728 w 305146"/>
              <a:gd name="connsiteY2" fmla="*/ 387927 h 471055"/>
              <a:gd name="connsiteX3" fmla="*/ 208164 w 305146"/>
              <a:gd name="connsiteY3" fmla="*/ 304800 h 471055"/>
              <a:gd name="connsiteX4" fmla="*/ 166601 w 305146"/>
              <a:gd name="connsiteY4" fmla="*/ 124691 h 471055"/>
              <a:gd name="connsiteX5" fmla="*/ 138891 w 305146"/>
              <a:gd name="connsiteY5" fmla="*/ 27709 h 471055"/>
              <a:gd name="connsiteX6" fmla="*/ 97328 w 305146"/>
              <a:gd name="connsiteY6" fmla="*/ 0 h 471055"/>
              <a:gd name="connsiteX7" fmla="*/ 55764 w 305146"/>
              <a:gd name="connsiteY7" fmla="*/ 13855 h 471055"/>
              <a:gd name="connsiteX8" fmla="*/ 41910 w 305146"/>
              <a:gd name="connsiteY8" fmla="*/ 207818 h 471055"/>
              <a:gd name="connsiteX9" fmla="*/ 83473 w 305146"/>
              <a:gd name="connsiteY9" fmla="*/ 221673 h 471055"/>
              <a:gd name="connsiteX10" fmla="*/ 208164 w 305146"/>
              <a:gd name="connsiteY10" fmla="*/ 346364 h 471055"/>
              <a:gd name="connsiteX11" fmla="*/ 222019 w 305146"/>
              <a:gd name="connsiteY11" fmla="*/ 387927 h 471055"/>
              <a:gd name="connsiteX12" fmla="*/ 263582 w 305146"/>
              <a:gd name="connsiteY12" fmla="*/ 387927 h 471055"/>
              <a:gd name="connsiteX13" fmla="*/ 263582 w 305146"/>
              <a:gd name="connsiteY13" fmla="*/ 374073 h 471055"/>
              <a:gd name="connsiteX14" fmla="*/ 194310 w 305146"/>
              <a:gd name="connsiteY14" fmla="*/ 415637 h 471055"/>
              <a:gd name="connsiteX15" fmla="*/ 305146 w 305146"/>
              <a:gd name="connsiteY15" fmla="*/ 332509 h 471055"/>
              <a:gd name="connsiteX16" fmla="*/ 111182 w 305146"/>
              <a:gd name="connsiteY16" fmla="*/ 290946 h 471055"/>
              <a:gd name="connsiteX17" fmla="*/ 97328 w 305146"/>
              <a:gd name="connsiteY17" fmla="*/ 221673 h 471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05146" h="471055">
                <a:moveTo>
                  <a:pt x="291291" y="471055"/>
                </a:moveTo>
                <a:cubicBezTo>
                  <a:pt x="286673" y="452582"/>
                  <a:pt x="285952" y="432668"/>
                  <a:pt x="277437" y="415637"/>
                </a:cubicBezTo>
                <a:cubicBezTo>
                  <a:pt x="271595" y="403954"/>
                  <a:pt x="257888" y="398127"/>
                  <a:pt x="249728" y="387927"/>
                </a:cubicBezTo>
                <a:cubicBezTo>
                  <a:pt x="219033" y="349558"/>
                  <a:pt x="222798" y="348701"/>
                  <a:pt x="208164" y="304800"/>
                </a:cubicBezTo>
                <a:cubicBezTo>
                  <a:pt x="176009" y="79703"/>
                  <a:pt x="217311" y="327525"/>
                  <a:pt x="166601" y="124691"/>
                </a:cubicBezTo>
                <a:cubicBezTo>
                  <a:pt x="165696" y="121070"/>
                  <a:pt x="146119" y="36744"/>
                  <a:pt x="138891" y="27709"/>
                </a:cubicBezTo>
                <a:cubicBezTo>
                  <a:pt x="128489" y="14707"/>
                  <a:pt x="111182" y="9236"/>
                  <a:pt x="97328" y="0"/>
                </a:cubicBezTo>
                <a:cubicBezTo>
                  <a:pt x="83473" y="4618"/>
                  <a:pt x="67168" y="4732"/>
                  <a:pt x="55764" y="13855"/>
                </a:cubicBezTo>
                <a:cubicBezTo>
                  <a:pt x="0" y="58466"/>
                  <a:pt x="25811" y="159520"/>
                  <a:pt x="41910" y="207818"/>
                </a:cubicBezTo>
                <a:cubicBezTo>
                  <a:pt x="46528" y="221672"/>
                  <a:pt x="69619" y="217055"/>
                  <a:pt x="83473" y="221673"/>
                </a:cubicBezTo>
                <a:cubicBezTo>
                  <a:pt x="108195" y="419438"/>
                  <a:pt x="54134" y="277907"/>
                  <a:pt x="208164" y="346364"/>
                </a:cubicBezTo>
                <a:cubicBezTo>
                  <a:pt x="221509" y="352295"/>
                  <a:pt x="211693" y="377601"/>
                  <a:pt x="222019" y="387927"/>
                </a:cubicBezTo>
                <a:cubicBezTo>
                  <a:pt x="267963" y="433871"/>
                  <a:pt x="263582" y="406700"/>
                  <a:pt x="263582" y="387927"/>
                </a:cubicBezTo>
                <a:lnTo>
                  <a:pt x="263582" y="374073"/>
                </a:lnTo>
                <a:lnTo>
                  <a:pt x="194310" y="415637"/>
                </a:lnTo>
                <a:lnTo>
                  <a:pt x="305146" y="332509"/>
                </a:lnTo>
                <a:lnTo>
                  <a:pt x="111182" y="290946"/>
                </a:lnTo>
                <a:lnTo>
                  <a:pt x="97328" y="221673"/>
                </a:lnTo>
              </a:path>
            </a:pathLst>
          </a:custGeom>
          <a:solidFill>
            <a:schemeClr val="accent1"/>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 name="Straight Arrow Connector 6"/>
          <p:cNvCxnSpPr>
            <a:stCxn id="2" idx="3"/>
          </p:cNvCxnSpPr>
          <p:nvPr/>
        </p:nvCxnSpPr>
        <p:spPr>
          <a:xfrm flipV="1">
            <a:off x="5257800" y="838200"/>
            <a:ext cx="2209800" cy="2286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19200"/>
            <a:ext cx="4876800" cy="609600"/>
          </a:xfrm>
        </p:spPr>
        <p:txBody>
          <a:bodyPr/>
          <a:lstStyle/>
          <a:p>
            <a:pPr algn="r"/>
            <a:r>
              <a:rPr lang="en-US" dirty="0" smtClean="0"/>
              <a:t>Semen (Seminal Fluid)-</a:t>
            </a:r>
            <a:endParaRPr lang="en-US" dirty="0"/>
          </a:p>
        </p:txBody>
      </p:sp>
      <p:sp>
        <p:nvSpPr>
          <p:cNvPr id="3" name="Text Placeholder 2"/>
          <p:cNvSpPr>
            <a:spLocks noGrp="1"/>
          </p:cNvSpPr>
          <p:nvPr>
            <p:ph type="body" idx="2"/>
          </p:nvPr>
        </p:nvSpPr>
        <p:spPr>
          <a:xfrm>
            <a:off x="304800" y="1752600"/>
            <a:ext cx="8839200" cy="4876800"/>
          </a:xfrm>
        </p:spPr>
        <p:txBody>
          <a:bodyPr/>
          <a:lstStyle/>
          <a:p>
            <a:r>
              <a:rPr lang="en-US" dirty="0" smtClean="0">
                <a:solidFill>
                  <a:schemeClr val="tx1">
                    <a:lumMod val="95000"/>
                    <a:lumOff val="5000"/>
                  </a:schemeClr>
                </a:solidFill>
              </a:rPr>
              <a:t>Thick white liquid made up of sperm and fluids from the seminal vesicles, prostate gland, and Cowper’s glands that are ejaculated through the urethra to exit from the penis. Approximately ½ to 1 teaspoon is in the average ejaculate and contains from 40 million to 600 million sperm.</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2819400"/>
            <a:ext cx="8382000" cy="3048000"/>
          </a:xfrm>
        </p:spPr>
        <p:txBody>
          <a:bodyPr>
            <a:noAutofit/>
          </a:bodyPr>
          <a:lstStyle/>
          <a:p>
            <a:r>
              <a:rPr lang="en-US" sz="4400" dirty="0" smtClean="0"/>
              <a:t>Parts of the male system for erection  and stimulation</a:t>
            </a:r>
            <a:endParaRPr lang="en-US" sz="4400" dirty="0"/>
          </a:p>
        </p:txBody>
      </p:sp>
      <p:pic>
        <p:nvPicPr>
          <p:cNvPr id="4" name="Picture 3" descr="male-repro"/>
          <p:cNvPicPr/>
          <p:nvPr/>
        </p:nvPicPr>
        <p:blipFill>
          <a:blip r:embed="rId2" cstate="print"/>
          <a:srcRect/>
          <a:stretch>
            <a:fillRect/>
          </a:stretch>
        </p:blipFill>
        <p:spPr bwMode="auto">
          <a:xfrm>
            <a:off x="3276600" y="304800"/>
            <a:ext cx="2357755" cy="1838325"/>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u="sng" dirty="0" smtClean="0">
                <a:solidFill>
                  <a:schemeClr val="tx1"/>
                </a:solidFill>
              </a:rPr>
              <a:t>Penis</a:t>
            </a:r>
            <a:r>
              <a:rPr lang="en-US" sz="4200" dirty="0" smtClean="0"/>
              <a:t>-</a:t>
            </a:r>
            <a:endParaRPr lang="en-US" sz="4200" dirty="0"/>
          </a:p>
        </p:txBody>
      </p:sp>
      <p:sp>
        <p:nvSpPr>
          <p:cNvPr id="3" name="Text Placeholder 2"/>
          <p:cNvSpPr>
            <a:spLocks noGrp="1"/>
          </p:cNvSpPr>
          <p:nvPr>
            <p:ph type="body" idx="2"/>
          </p:nvPr>
        </p:nvSpPr>
        <p:spPr/>
        <p:txBody>
          <a:bodyPr/>
          <a:lstStyle/>
          <a:p>
            <a:r>
              <a:rPr lang="en-US" dirty="0" smtClean="0"/>
              <a:t>The male sex organ that becomes erect during sexual stimulation and discharges semen. Urine also passes through the penis via the urethra.</a:t>
            </a:r>
            <a:r>
              <a:rPr lang="en-US" b="1" dirty="0" smtClean="0"/>
              <a:t>	</a:t>
            </a:r>
            <a:endParaRPr lang="en-US" dirty="0" smtClean="0"/>
          </a:p>
          <a:p>
            <a:endParaRPr lang="en-US" dirty="0"/>
          </a:p>
        </p:txBody>
      </p:sp>
      <p:pic>
        <p:nvPicPr>
          <p:cNvPr id="5" name="Content Placeholder 4" descr="male-repro"/>
          <p:cNvPicPr>
            <a:picLocks noGrp="1"/>
          </p:cNvPicPr>
          <p:nvPr>
            <p:ph sz="quarter" idx="1"/>
          </p:nvPr>
        </p:nvPicPr>
        <p:blipFill>
          <a:blip r:embed="rId2" cstate="print"/>
          <a:srcRect/>
          <a:stretch>
            <a:fillRect/>
          </a:stretch>
        </p:blipFill>
        <p:spPr bwMode="auto">
          <a:xfrm>
            <a:off x="5486400" y="685800"/>
            <a:ext cx="3352800" cy="3581400"/>
          </a:xfrm>
          <a:prstGeom prst="rect">
            <a:avLst/>
          </a:prstGeom>
          <a:noFill/>
          <a:ln w="9525">
            <a:noFill/>
            <a:miter lim="800000"/>
            <a:headEnd/>
            <a:tailEnd/>
          </a:ln>
        </p:spPr>
      </p:pic>
      <p:cxnSp>
        <p:nvCxnSpPr>
          <p:cNvPr id="6" name="Straight Arrow Connector 5"/>
          <p:cNvCxnSpPr/>
          <p:nvPr/>
        </p:nvCxnSpPr>
        <p:spPr>
          <a:xfrm rot="16200000" flipH="1">
            <a:off x="4914900" y="1790700"/>
            <a:ext cx="990600" cy="7620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u="sng" dirty="0" smtClean="0">
                <a:solidFill>
                  <a:schemeClr val="tx1"/>
                </a:solidFill>
              </a:rPr>
              <a:t>Erectile Cylinders</a:t>
            </a:r>
            <a:endParaRPr lang="en-US" sz="4200" u="sng" dirty="0">
              <a:solidFill>
                <a:schemeClr val="tx1"/>
              </a:solidFill>
            </a:endParaRPr>
          </a:p>
        </p:txBody>
      </p:sp>
      <p:sp>
        <p:nvSpPr>
          <p:cNvPr id="3" name="Text Placeholder 2"/>
          <p:cNvSpPr>
            <a:spLocks noGrp="1"/>
          </p:cNvSpPr>
          <p:nvPr>
            <p:ph type="body" idx="2"/>
          </p:nvPr>
        </p:nvSpPr>
        <p:spPr/>
        <p:txBody>
          <a:bodyPr/>
          <a:lstStyle/>
          <a:p>
            <a:r>
              <a:rPr lang="en-US" dirty="0" smtClean="0"/>
              <a:t>Three spongy cylinders in the penis that become engorged with blood to produce an</a:t>
            </a:r>
            <a:r>
              <a:rPr lang="en-US" b="1" dirty="0" smtClean="0"/>
              <a:t> </a:t>
            </a:r>
            <a:r>
              <a:rPr lang="en-US" dirty="0" smtClean="0"/>
              <a:t>erection. Two lie side by side above the third, which encloses the urethra.</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The three purposes of the male reproductive system:</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endParaRPr lang="en-US" dirty="0" smtClean="0"/>
          </a:p>
          <a:p>
            <a:pPr marL="514350" indent="-514350">
              <a:buFont typeface="+mj-lt"/>
              <a:buAutoNum type="arabicPeriod"/>
            </a:pPr>
            <a:r>
              <a:rPr lang="en-US" sz="4400" b="1" u="sng" dirty="0" smtClean="0">
                <a:solidFill>
                  <a:srgbClr val="00B050"/>
                </a:solidFill>
              </a:rPr>
              <a:t>Produces sperm, the male cell for reproduction</a:t>
            </a:r>
          </a:p>
          <a:p>
            <a:pPr marL="514350" indent="-514350">
              <a:buFont typeface="+mj-lt"/>
              <a:buAutoNum type="arabicPeriod"/>
            </a:pPr>
            <a:r>
              <a:rPr lang="en-US" sz="4400" dirty="0" smtClean="0"/>
              <a:t>Produces hormones</a:t>
            </a:r>
          </a:p>
          <a:p>
            <a:pPr marL="514350" indent="-514350">
              <a:buFont typeface="+mj-lt"/>
              <a:buAutoNum type="arabicPeriod"/>
            </a:pPr>
            <a:r>
              <a:rPr lang="en-US" sz="4400" b="1" u="sng" dirty="0" smtClean="0">
                <a:solidFill>
                  <a:srgbClr val="00B050"/>
                </a:solidFill>
              </a:rPr>
              <a:t>Sexual pleasure </a:t>
            </a:r>
            <a:endParaRPr lang="en-US" sz="4400" b="1" u="sng" dirty="0">
              <a:solidFill>
                <a:srgbClr val="00B05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u="sng" dirty="0" err="1" smtClean="0">
                <a:solidFill>
                  <a:schemeClr val="tx1"/>
                </a:solidFill>
              </a:rPr>
              <a:t>Glans</a:t>
            </a:r>
            <a:r>
              <a:rPr lang="en-US" sz="4400" u="sng" dirty="0" smtClean="0">
                <a:solidFill>
                  <a:schemeClr val="tx1"/>
                </a:solidFill>
              </a:rPr>
              <a:t> Penis</a:t>
            </a:r>
            <a:endParaRPr lang="en-US" sz="4400" u="sng" dirty="0">
              <a:solidFill>
                <a:schemeClr val="tx1"/>
              </a:solidFill>
            </a:endParaRPr>
          </a:p>
        </p:txBody>
      </p:sp>
      <p:sp>
        <p:nvSpPr>
          <p:cNvPr id="3" name="Text Placeholder 2"/>
          <p:cNvSpPr>
            <a:spLocks noGrp="1"/>
          </p:cNvSpPr>
          <p:nvPr>
            <p:ph type="body" idx="2"/>
          </p:nvPr>
        </p:nvSpPr>
        <p:spPr/>
        <p:txBody>
          <a:bodyPr/>
          <a:lstStyle/>
          <a:p>
            <a:r>
              <a:rPr lang="en-US" dirty="0" smtClean="0"/>
              <a:t>The head of the lower (Erectile) cylinder at the end of the penis. This cone-shaped structure covered by the foreskin in an uncircumcised male.</a:t>
            </a:r>
          </a:p>
          <a:p>
            <a:endParaRPr lang="en-US" dirty="0"/>
          </a:p>
        </p:txBody>
      </p:sp>
      <p:pic>
        <p:nvPicPr>
          <p:cNvPr id="5" name="Content Placeholder 4" descr="male-repro"/>
          <p:cNvPicPr>
            <a:picLocks noGrp="1"/>
          </p:cNvPicPr>
          <p:nvPr>
            <p:ph sz="quarter" idx="1"/>
          </p:nvPr>
        </p:nvPicPr>
        <p:blipFill>
          <a:blip r:embed="rId2" cstate="print"/>
          <a:srcRect/>
          <a:stretch>
            <a:fillRect/>
          </a:stretch>
        </p:blipFill>
        <p:spPr bwMode="auto">
          <a:xfrm>
            <a:off x="5410200" y="533400"/>
            <a:ext cx="3733800" cy="3124200"/>
          </a:xfrm>
          <a:prstGeom prst="rect">
            <a:avLst/>
          </a:prstGeom>
          <a:noFill/>
          <a:ln w="9525">
            <a:noFill/>
            <a:miter lim="800000"/>
            <a:headEnd/>
            <a:tailEnd/>
          </a:ln>
        </p:spPr>
      </p:pic>
      <p:cxnSp>
        <p:nvCxnSpPr>
          <p:cNvPr id="6" name="Straight Arrow Connector 5"/>
          <p:cNvCxnSpPr/>
          <p:nvPr/>
        </p:nvCxnSpPr>
        <p:spPr>
          <a:xfrm rot="5400000" flipH="1" flipV="1">
            <a:off x="4914900" y="3924300"/>
            <a:ext cx="1371600" cy="2286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5486400" y="2819400"/>
            <a:ext cx="838200" cy="685800"/>
          </a:xfrm>
          <a:prstGeom prst="ellipse">
            <a:avLst/>
          </a:prstGeom>
          <a:solidFill>
            <a:schemeClr val="accent1">
              <a:alpha val="0"/>
            </a:schemeClr>
          </a:solidFill>
          <a:ln w="444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4953000" cy="1143000"/>
          </a:xfrm>
        </p:spPr>
        <p:txBody>
          <a:bodyPr/>
          <a:lstStyle/>
          <a:p>
            <a:r>
              <a:rPr lang="en-US" sz="4400" u="sng" dirty="0" smtClean="0">
                <a:solidFill>
                  <a:schemeClr val="tx1"/>
                </a:solidFill>
              </a:rPr>
              <a:t>Skin and Fibrous Tissue-</a:t>
            </a:r>
            <a:endParaRPr lang="en-US" sz="4400" u="sng" dirty="0">
              <a:solidFill>
                <a:schemeClr val="tx1"/>
              </a:solidFill>
            </a:endParaRPr>
          </a:p>
        </p:txBody>
      </p:sp>
      <p:sp>
        <p:nvSpPr>
          <p:cNvPr id="3" name="Text Placeholder 2"/>
          <p:cNvSpPr>
            <a:spLocks noGrp="1"/>
          </p:cNvSpPr>
          <p:nvPr>
            <p:ph type="body" idx="2"/>
          </p:nvPr>
        </p:nvSpPr>
        <p:spPr/>
        <p:txBody>
          <a:bodyPr/>
          <a:lstStyle/>
          <a:p>
            <a:r>
              <a:rPr lang="en-US" dirty="0" smtClean="0"/>
              <a:t>This surrounds the erectile cylinders of the penis. The skin is loose on all but the </a:t>
            </a:r>
            <a:r>
              <a:rPr lang="en-US" dirty="0" err="1" smtClean="0"/>
              <a:t>glans</a:t>
            </a:r>
            <a:r>
              <a:rPr lang="en-US" dirty="0" smtClean="0"/>
              <a:t> of the penis to allow for increased size in erection. </a:t>
            </a:r>
          </a:p>
          <a:p>
            <a:endParaRPr lang="en-US" dirty="0"/>
          </a:p>
        </p:txBody>
      </p:sp>
      <p:pic>
        <p:nvPicPr>
          <p:cNvPr id="5" name="Content Placeholder 4" descr="malerepro.jpg"/>
          <p:cNvPicPr>
            <a:picLocks noGrp="1" noChangeAspect="1"/>
          </p:cNvPicPr>
          <p:nvPr>
            <p:ph sz="quarter" idx="1"/>
          </p:nvPr>
        </p:nvPicPr>
        <p:blipFill>
          <a:blip r:embed="rId2" cstate="print"/>
          <a:srcRect l="18138" t="22259" r="42393" b="6514"/>
          <a:stretch>
            <a:fillRect/>
          </a:stretch>
        </p:blipFill>
        <p:spPr>
          <a:xfrm>
            <a:off x="5486400" y="762000"/>
            <a:ext cx="3021806" cy="3581400"/>
          </a:xfrm>
        </p:spPr>
      </p:pic>
      <p:cxnSp>
        <p:nvCxnSpPr>
          <p:cNvPr id="6" name="Straight Arrow Connector 5"/>
          <p:cNvCxnSpPr/>
          <p:nvPr/>
        </p:nvCxnSpPr>
        <p:spPr>
          <a:xfrm>
            <a:off x="4191000" y="1905000"/>
            <a:ext cx="1600200" cy="457200"/>
          </a:xfrm>
          <a:prstGeom prst="straightConnector1">
            <a:avLst/>
          </a:prstGeom>
          <a:ln w="635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2819400"/>
            <a:ext cx="8382000" cy="3048000"/>
          </a:xfrm>
        </p:spPr>
        <p:txBody>
          <a:bodyPr>
            <a:noAutofit/>
          </a:bodyPr>
          <a:lstStyle/>
          <a:p>
            <a:r>
              <a:rPr lang="en-US" sz="4400" dirty="0" smtClean="0"/>
              <a:t>Parts of the male system for Elimination</a:t>
            </a:r>
            <a:endParaRPr lang="en-US" sz="4400" dirty="0"/>
          </a:p>
        </p:txBody>
      </p:sp>
      <p:pic>
        <p:nvPicPr>
          <p:cNvPr id="4" name="Picture 3" descr="male-repro"/>
          <p:cNvPicPr/>
          <p:nvPr/>
        </p:nvPicPr>
        <p:blipFill>
          <a:blip r:embed="rId2" cstate="print"/>
          <a:srcRect/>
          <a:stretch>
            <a:fillRect/>
          </a:stretch>
        </p:blipFill>
        <p:spPr bwMode="auto">
          <a:xfrm>
            <a:off x="3276600" y="304800"/>
            <a:ext cx="2357755" cy="1838325"/>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u="sng" dirty="0" smtClean="0">
                <a:solidFill>
                  <a:schemeClr val="tx1"/>
                </a:solidFill>
              </a:rPr>
              <a:t>Penis</a:t>
            </a:r>
            <a:r>
              <a:rPr lang="en-US" sz="4800" dirty="0" smtClean="0"/>
              <a:t>-</a:t>
            </a:r>
            <a:endParaRPr lang="en-US" sz="4800" dirty="0"/>
          </a:p>
        </p:txBody>
      </p:sp>
      <p:sp>
        <p:nvSpPr>
          <p:cNvPr id="3" name="Text Placeholder 2"/>
          <p:cNvSpPr>
            <a:spLocks noGrp="1"/>
          </p:cNvSpPr>
          <p:nvPr>
            <p:ph type="body" idx="2"/>
          </p:nvPr>
        </p:nvSpPr>
        <p:spPr/>
        <p:txBody>
          <a:bodyPr/>
          <a:lstStyle/>
          <a:p>
            <a:r>
              <a:rPr lang="en-US" dirty="0" smtClean="0"/>
              <a:t>The cylinder shaped male organ that holds the urethra and Erectile cylinders.</a:t>
            </a:r>
          </a:p>
          <a:p>
            <a:endParaRPr lang="en-US" dirty="0"/>
          </a:p>
        </p:txBody>
      </p:sp>
      <p:pic>
        <p:nvPicPr>
          <p:cNvPr id="5" name="Content Placeholder 4" descr="male-repro"/>
          <p:cNvPicPr>
            <a:picLocks noGrp="1"/>
          </p:cNvPicPr>
          <p:nvPr>
            <p:ph sz="quarter" idx="1"/>
          </p:nvPr>
        </p:nvPicPr>
        <p:blipFill>
          <a:blip r:embed="rId2" cstate="print"/>
          <a:srcRect/>
          <a:stretch>
            <a:fillRect/>
          </a:stretch>
        </p:blipFill>
        <p:spPr bwMode="auto">
          <a:xfrm>
            <a:off x="5257800" y="304800"/>
            <a:ext cx="3886200" cy="3317800"/>
          </a:xfrm>
          <a:prstGeom prst="rect">
            <a:avLst/>
          </a:prstGeom>
          <a:noFill/>
          <a:ln w="9525">
            <a:noFill/>
            <a:miter lim="800000"/>
            <a:headEnd/>
            <a:tailEnd/>
          </a:ln>
        </p:spPr>
      </p:pic>
      <p:sp>
        <p:nvSpPr>
          <p:cNvPr id="6" name="Rounded Rectangle 5"/>
          <p:cNvSpPr/>
          <p:nvPr/>
        </p:nvSpPr>
        <p:spPr>
          <a:xfrm rot="1174759">
            <a:off x="5456034" y="1750410"/>
            <a:ext cx="746532" cy="1766678"/>
          </a:xfrm>
          <a:prstGeom prst="roundRect">
            <a:avLst/>
          </a:prstGeom>
          <a:solidFill>
            <a:schemeClr val="bg1">
              <a:alpha val="1000"/>
            </a:schemeClr>
          </a:solidFill>
          <a:ln w="508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4191000" y="1828800"/>
            <a:ext cx="1295400" cy="381000"/>
          </a:xfrm>
          <a:prstGeom prst="straightConnector1">
            <a:avLst/>
          </a:prstGeom>
          <a:ln w="6350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Urethra</a:t>
            </a:r>
            <a:endParaRPr lang="en-US" dirty="0"/>
          </a:p>
        </p:txBody>
      </p:sp>
      <p:sp>
        <p:nvSpPr>
          <p:cNvPr id="3" name="Text Placeholder 2"/>
          <p:cNvSpPr>
            <a:spLocks noGrp="1"/>
          </p:cNvSpPr>
          <p:nvPr>
            <p:ph type="body" idx="2"/>
          </p:nvPr>
        </p:nvSpPr>
        <p:spPr/>
        <p:txBody>
          <a:bodyPr/>
          <a:lstStyle/>
          <a:p>
            <a:r>
              <a:rPr lang="en-US" dirty="0" smtClean="0"/>
              <a:t>The tube in the penis that connects to the bladder and vas deferens through which urine (liquid body waste) and semen (respectively) pass out of the body.</a:t>
            </a:r>
          </a:p>
          <a:p>
            <a:endParaRPr lang="en-US" dirty="0"/>
          </a:p>
        </p:txBody>
      </p:sp>
      <p:pic>
        <p:nvPicPr>
          <p:cNvPr id="5" name="Content Placeholder 4" descr="male-repro"/>
          <p:cNvPicPr>
            <a:picLocks noGrp="1"/>
          </p:cNvPicPr>
          <p:nvPr>
            <p:ph sz="quarter" idx="1"/>
          </p:nvPr>
        </p:nvPicPr>
        <p:blipFill>
          <a:blip r:embed="rId2" cstate="print"/>
          <a:srcRect/>
          <a:stretch>
            <a:fillRect/>
          </a:stretch>
        </p:blipFill>
        <p:spPr bwMode="auto">
          <a:xfrm>
            <a:off x="5410200" y="609600"/>
            <a:ext cx="3733800" cy="3851200"/>
          </a:xfrm>
          <a:prstGeom prst="rect">
            <a:avLst/>
          </a:prstGeom>
          <a:noFill/>
          <a:ln w="9525">
            <a:noFill/>
            <a:miter lim="800000"/>
            <a:headEnd/>
            <a:tailEnd/>
          </a:ln>
        </p:spPr>
      </p:pic>
      <p:sp>
        <p:nvSpPr>
          <p:cNvPr id="7" name="Freeform 6"/>
          <p:cNvSpPr/>
          <p:nvPr/>
        </p:nvSpPr>
        <p:spPr>
          <a:xfrm>
            <a:off x="5865883" y="2697607"/>
            <a:ext cx="197079" cy="1133175"/>
          </a:xfrm>
          <a:custGeom>
            <a:avLst/>
            <a:gdLst>
              <a:gd name="connsiteX0" fmla="*/ 22299 w 197079"/>
              <a:gd name="connsiteY0" fmla="*/ 1133175 h 1133175"/>
              <a:gd name="connsiteX1" fmla="*/ 22299 w 197079"/>
              <a:gd name="connsiteY1" fmla="*/ 928820 h 1133175"/>
              <a:gd name="connsiteX2" fmla="*/ 18835 w 197079"/>
              <a:gd name="connsiteY2" fmla="*/ 883793 h 1133175"/>
              <a:gd name="connsiteX3" fmla="*/ 15372 w 197079"/>
              <a:gd name="connsiteY3" fmla="*/ 866475 h 1133175"/>
              <a:gd name="connsiteX4" fmla="*/ 11908 w 197079"/>
              <a:gd name="connsiteY4" fmla="*/ 842229 h 1133175"/>
              <a:gd name="connsiteX5" fmla="*/ 1517 w 197079"/>
              <a:gd name="connsiteY5" fmla="*/ 762566 h 1133175"/>
              <a:gd name="connsiteX6" fmla="*/ 4981 w 197079"/>
              <a:gd name="connsiteY6" fmla="*/ 689829 h 1133175"/>
              <a:gd name="connsiteX7" fmla="*/ 8444 w 197079"/>
              <a:gd name="connsiteY7" fmla="*/ 669048 h 1133175"/>
              <a:gd name="connsiteX8" fmla="*/ 15372 w 197079"/>
              <a:gd name="connsiteY8" fmla="*/ 617093 h 1133175"/>
              <a:gd name="connsiteX9" fmla="*/ 18835 w 197079"/>
              <a:gd name="connsiteY9" fmla="*/ 589384 h 1133175"/>
              <a:gd name="connsiteX10" fmla="*/ 22299 w 197079"/>
              <a:gd name="connsiteY10" fmla="*/ 551284 h 1133175"/>
              <a:gd name="connsiteX11" fmla="*/ 25762 w 197079"/>
              <a:gd name="connsiteY11" fmla="*/ 537429 h 1133175"/>
              <a:gd name="connsiteX12" fmla="*/ 32690 w 197079"/>
              <a:gd name="connsiteY12" fmla="*/ 502793 h 1133175"/>
              <a:gd name="connsiteX13" fmla="*/ 39617 w 197079"/>
              <a:gd name="connsiteY13" fmla="*/ 443911 h 1133175"/>
              <a:gd name="connsiteX14" fmla="*/ 43081 w 197079"/>
              <a:gd name="connsiteY14" fmla="*/ 426593 h 1133175"/>
              <a:gd name="connsiteX15" fmla="*/ 46544 w 197079"/>
              <a:gd name="connsiteY15" fmla="*/ 395420 h 1133175"/>
              <a:gd name="connsiteX16" fmla="*/ 53472 w 197079"/>
              <a:gd name="connsiteY16" fmla="*/ 346929 h 1133175"/>
              <a:gd name="connsiteX17" fmla="*/ 56935 w 197079"/>
              <a:gd name="connsiteY17" fmla="*/ 301902 h 1133175"/>
              <a:gd name="connsiteX18" fmla="*/ 60399 w 197079"/>
              <a:gd name="connsiteY18" fmla="*/ 288048 h 1133175"/>
              <a:gd name="connsiteX19" fmla="*/ 67326 w 197079"/>
              <a:gd name="connsiteY19" fmla="*/ 225702 h 1133175"/>
              <a:gd name="connsiteX20" fmla="*/ 77717 w 197079"/>
              <a:gd name="connsiteY20" fmla="*/ 191066 h 1133175"/>
              <a:gd name="connsiteX21" fmla="*/ 91572 w 197079"/>
              <a:gd name="connsiteY21" fmla="*/ 135648 h 1133175"/>
              <a:gd name="connsiteX22" fmla="*/ 101962 w 197079"/>
              <a:gd name="connsiteY22" fmla="*/ 111402 h 1133175"/>
              <a:gd name="connsiteX23" fmla="*/ 115817 w 197079"/>
              <a:gd name="connsiteY23" fmla="*/ 66375 h 1133175"/>
              <a:gd name="connsiteX24" fmla="*/ 126208 w 197079"/>
              <a:gd name="connsiteY24" fmla="*/ 52520 h 1133175"/>
              <a:gd name="connsiteX25" fmla="*/ 133135 w 197079"/>
              <a:gd name="connsiteY25" fmla="*/ 42129 h 1133175"/>
              <a:gd name="connsiteX26" fmla="*/ 150453 w 197079"/>
              <a:gd name="connsiteY26" fmla="*/ 35202 h 1133175"/>
              <a:gd name="connsiteX27" fmla="*/ 157381 w 197079"/>
              <a:gd name="connsiteY27" fmla="*/ 24811 h 1133175"/>
              <a:gd name="connsiteX28" fmla="*/ 181626 w 197079"/>
              <a:gd name="connsiteY28" fmla="*/ 14420 h 1133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97079" h="1133175">
                <a:moveTo>
                  <a:pt x="22299" y="1133175"/>
                </a:moveTo>
                <a:cubicBezTo>
                  <a:pt x="35610" y="1053294"/>
                  <a:pt x="27739" y="1108346"/>
                  <a:pt x="22299" y="928820"/>
                </a:cubicBezTo>
                <a:cubicBezTo>
                  <a:pt x="21843" y="913774"/>
                  <a:pt x="20497" y="898754"/>
                  <a:pt x="18835" y="883793"/>
                </a:cubicBezTo>
                <a:cubicBezTo>
                  <a:pt x="18185" y="877942"/>
                  <a:pt x="16340" y="872282"/>
                  <a:pt x="15372" y="866475"/>
                </a:cubicBezTo>
                <a:cubicBezTo>
                  <a:pt x="14030" y="858422"/>
                  <a:pt x="12964" y="850324"/>
                  <a:pt x="11908" y="842229"/>
                </a:cubicBezTo>
                <a:cubicBezTo>
                  <a:pt x="0" y="750933"/>
                  <a:pt x="9354" y="817421"/>
                  <a:pt x="1517" y="762566"/>
                </a:cubicBezTo>
                <a:cubicBezTo>
                  <a:pt x="2672" y="738320"/>
                  <a:pt x="3188" y="714036"/>
                  <a:pt x="4981" y="689829"/>
                </a:cubicBezTo>
                <a:cubicBezTo>
                  <a:pt x="5500" y="682826"/>
                  <a:pt x="7624" y="676022"/>
                  <a:pt x="8444" y="669048"/>
                </a:cubicBezTo>
                <a:cubicBezTo>
                  <a:pt x="14502" y="617558"/>
                  <a:pt x="8008" y="646548"/>
                  <a:pt x="15372" y="617093"/>
                </a:cubicBezTo>
                <a:cubicBezTo>
                  <a:pt x="16526" y="607857"/>
                  <a:pt x="17861" y="598641"/>
                  <a:pt x="18835" y="589384"/>
                </a:cubicBezTo>
                <a:cubicBezTo>
                  <a:pt x="20170" y="576702"/>
                  <a:pt x="20614" y="563925"/>
                  <a:pt x="22299" y="551284"/>
                </a:cubicBezTo>
                <a:cubicBezTo>
                  <a:pt x="22928" y="546565"/>
                  <a:pt x="24910" y="542113"/>
                  <a:pt x="25762" y="537429"/>
                </a:cubicBezTo>
                <a:cubicBezTo>
                  <a:pt x="32128" y="502412"/>
                  <a:pt x="25577" y="524130"/>
                  <a:pt x="32690" y="502793"/>
                </a:cubicBezTo>
                <a:cubicBezTo>
                  <a:pt x="33976" y="491219"/>
                  <a:pt x="37710" y="456308"/>
                  <a:pt x="39617" y="443911"/>
                </a:cubicBezTo>
                <a:cubicBezTo>
                  <a:pt x="40512" y="438092"/>
                  <a:pt x="42248" y="432421"/>
                  <a:pt x="43081" y="426593"/>
                </a:cubicBezTo>
                <a:cubicBezTo>
                  <a:pt x="44559" y="416243"/>
                  <a:pt x="45322" y="405803"/>
                  <a:pt x="46544" y="395420"/>
                </a:cubicBezTo>
                <a:cubicBezTo>
                  <a:pt x="50010" y="365955"/>
                  <a:pt x="49133" y="372960"/>
                  <a:pt x="53472" y="346929"/>
                </a:cubicBezTo>
                <a:cubicBezTo>
                  <a:pt x="54626" y="331920"/>
                  <a:pt x="55176" y="316852"/>
                  <a:pt x="56935" y="301902"/>
                </a:cubicBezTo>
                <a:cubicBezTo>
                  <a:pt x="57491" y="297174"/>
                  <a:pt x="59726" y="292760"/>
                  <a:pt x="60399" y="288048"/>
                </a:cubicBezTo>
                <a:cubicBezTo>
                  <a:pt x="61326" y="281556"/>
                  <a:pt x="65200" y="234916"/>
                  <a:pt x="67326" y="225702"/>
                </a:cubicBezTo>
                <a:cubicBezTo>
                  <a:pt x="83498" y="155626"/>
                  <a:pt x="66350" y="259260"/>
                  <a:pt x="77717" y="191066"/>
                </a:cubicBezTo>
                <a:cubicBezTo>
                  <a:pt x="85433" y="144772"/>
                  <a:pt x="74972" y="189599"/>
                  <a:pt x="91572" y="135648"/>
                </a:cubicBezTo>
                <a:cubicBezTo>
                  <a:pt x="97963" y="114876"/>
                  <a:pt x="90717" y="128271"/>
                  <a:pt x="101962" y="111402"/>
                </a:cubicBezTo>
                <a:cubicBezTo>
                  <a:pt x="105610" y="89513"/>
                  <a:pt x="104238" y="87602"/>
                  <a:pt x="115817" y="66375"/>
                </a:cubicBezTo>
                <a:cubicBezTo>
                  <a:pt x="118581" y="61307"/>
                  <a:pt x="122853" y="57218"/>
                  <a:pt x="126208" y="52520"/>
                </a:cubicBezTo>
                <a:cubicBezTo>
                  <a:pt x="128627" y="49133"/>
                  <a:pt x="129748" y="44549"/>
                  <a:pt x="133135" y="42129"/>
                </a:cubicBezTo>
                <a:cubicBezTo>
                  <a:pt x="138194" y="38515"/>
                  <a:pt x="144680" y="37511"/>
                  <a:pt x="150453" y="35202"/>
                </a:cubicBezTo>
                <a:cubicBezTo>
                  <a:pt x="152762" y="31738"/>
                  <a:pt x="153851" y="27017"/>
                  <a:pt x="157381" y="24811"/>
                </a:cubicBezTo>
                <a:cubicBezTo>
                  <a:pt x="197079" y="0"/>
                  <a:pt x="169115" y="26931"/>
                  <a:pt x="181626" y="14420"/>
                </a:cubicBezTo>
              </a:path>
            </a:pathLst>
          </a:custGeom>
          <a:ln w="508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6009409" y="2563091"/>
            <a:ext cx="810491" cy="288340"/>
          </a:xfrm>
          <a:custGeom>
            <a:avLst/>
            <a:gdLst>
              <a:gd name="connsiteX0" fmla="*/ 0 w 810491"/>
              <a:gd name="connsiteY0" fmla="*/ 142009 h 288340"/>
              <a:gd name="connsiteX1" fmla="*/ 10391 w 810491"/>
              <a:gd name="connsiteY1" fmla="*/ 135082 h 288340"/>
              <a:gd name="connsiteX2" fmla="*/ 24246 w 810491"/>
              <a:gd name="connsiteY2" fmla="*/ 103909 h 288340"/>
              <a:gd name="connsiteX3" fmla="*/ 38100 w 810491"/>
              <a:gd name="connsiteY3" fmla="*/ 79664 h 288340"/>
              <a:gd name="connsiteX4" fmla="*/ 48491 w 810491"/>
              <a:gd name="connsiteY4" fmla="*/ 62345 h 288340"/>
              <a:gd name="connsiteX5" fmla="*/ 65809 w 810491"/>
              <a:gd name="connsiteY5" fmla="*/ 27709 h 288340"/>
              <a:gd name="connsiteX6" fmla="*/ 72736 w 810491"/>
              <a:gd name="connsiteY6" fmla="*/ 17318 h 288340"/>
              <a:gd name="connsiteX7" fmla="*/ 100446 w 810491"/>
              <a:gd name="connsiteY7" fmla="*/ 10391 h 288340"/>
              <a:gd name="connsiteX8" fmla="*/ 131618 w 810491"/>
              <a:gd name="connsiteY8" fmla="*/ 6927 h 288340"/>
              <a:gd name="connsiteX9" fmla="*/ 148936 w 810491"/>
              <a:gd name="connsiteY9" fmla="*/ 3464 h 288340"/>
              <a:gd name="connsiteX10" fmla="*/ 183573 w 810491"/>
              <a:gd name="connsiteY10" fmla="*/ 0 h 288340"/>
              <a:gd name="connsiteX11" fmla="*/ 245918 w 810491"/>
              <a:gd name="connsiteY11" fmla="*/ 6927 h 288340"/>
              <a:gd name="connsiteX12" fmla="*/ 270164 w 810491"/>
              <a:gd name="connsiteY12" fmla="*/ 17318 h 288340"/>
              <a:gd name="connsiteX13" fmla="*/ 284018 w 810491"/>
              <a:gd name="connsiteY13" fmla="*/ 20782 h 288340"/>
              <a:gd name="connsiteX14" fmla="*/ 294409 w 810491"/>
              <a:gd name="connsiteY14" fmla="*/ 24245 h 288340"/>
              <a:gd name="connsiteX15" fmla="*/ 349827 w 810491"/>
              <a:gd name="connsiteY15" fmla="*/ 34636 h 288340"/>
              <a:gd name="connsiteX16" fmla="*/ 367146 w 810491"/>
              <a:gd name="connsiteY16" fmla="*/ 41564 h 288340"/>
              <a:gd name="connsiteX17" fmla="*/ 415636 w 810491"/>
              <a:gd name="connsiteY17" fmla="*/ 55418 h 288340"/>
              <a:gd name="connsiteX18" fmla="*/ 450273 w 810491"/>
              <a:gd name="connsiteY18" fmla="*/ 76200 h 288340"/>
              <a:gd name="connsiteX19" fmla="*/ 471055 w 810491"/>
              <a:gd name="connsiteY19" fmla="*/ 86591 h 288340"/>
              <a:gd name="connsiteX20" fmla="*/ 495300 w 810491"/>
              <a:gd name="connsiteY20" fmla="*/ 103909 h 288340"/>
              <a:gd name="connsiteX21" fmla="*/ 509155 w 810491"/>
              <a:gd name="connsiteY21" fmla="*/ 107373 h 288340"/>
              <a:gd name="connsiteX22" fmla="*/ 540327 w 810491"/>
              <a:gd name="connsiteY22" fmla="*/ 121227 h 288340"/>
              <a:gd name="connsiteX23" fmla="*/ 571500 w 810491"/>
              <a:gd name="connsiteY23" fmla="*/ 138545 h 288340"/>
              <a:gd name="connsiteX24" fmla="*/ 595746 w 810491"/>
              <a:gd name="connsiteY24" fmla="*/ 155864 h 288340"/>
              <a:gd name="connsiteX25" fmla="*/ 613064 w 810491"/>
              <a:gd name="connsiteY25" fmla="*/ 169718 h 288340"/>
              <a:gd name="connsiteX26" fmla="*/ 626918 w 810491"/>
              <a:gd name="connsiteY26" fmla="*/ 180109 h 288340"/>
              <a:gd name="connsiteX27" fmla="*/ 640773 w 810491"/>
              <a:gd name="connsiteY27" fmla="*/ 193964 h 288340"/>
              <a:gd name="connsiteX28" fmla="*/ 682336 w 810491"/>
              <a:gd name="connsiteY28" fmla="*/ 214745 h 288340"/>
              <a:gd name="connsiteX29" fmla="*/ 689264 w 810491"/>
              <a:gd name="connsiteY29" fmla="*/ 221673 h 288340"/>
              <a:gd name="connsiteX30" fmla="*/ 713509 w 810491"/>
              <a:gd name="connsiteY30" fmla="*/ 238991 h 288340"/>
              <a:gd name="connsiteX31" fmla="*/ 727364 w 810491"/>
              <a:gd name="connsiteY31" fmla="*/ 252845 h 288340"/>
              <a:gd name="connsiteX32" fmla="*/ 744682 w 810491"/>
              <a:gd name="connsiteY32" fmla="*/ 256309 h 288340"/>
              <a:gd name="connsiteX33" fmla="*/ 755073 w 810491"/>
              <a:gd name="connsiteY33" fmla="*/ 259773 h 288340"/>
              <a:gd name="connsiteX34" fmla="*/ 779318 w 810491"/>
              <a:gd name="connsiteY34" fmla="*/ 273627 h 288340"/>
              <a:gd name="connsiteX35" fmla="*/ 786246 w 810491"/>
              <a:gd name="connsiteY35" fmla="*/ 280554 h 288340"/>
              <a:gd name="connsiteX36" fmla="*/ 810491 w 810491"/>
              <a:gd name="connsiteY36" fmla="*/ 287482 h 28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10491" h="288340">
                <a:moveTo>
                  <a:pt x="0" y="142009"/>
                </a:moveTo>
                <a:cubicBezTo>
                  <a:pt x="3464" y="139700"/>
                  <a:pt x="7682" y="138243"/>
                  <a:pt x="10391" y="135082"/>
                </a:cubicBezTo>
                <a:cubicBezTo>
                  <a:pt x="25356" y="117623"/>
                  <a:pt x="17646" y="121508"/>
                  <a:pt x="24246" y="103909"/>
                </a:cubicBezTo>
                <a:cubicBezTo>
                  <a:pt x="33356" y="79616"/>
                  <a:pt x="28050" y="99764"/>
                  <a:pt x="38100" y="79664"/>
                </a:cubicBezTo>
                <a:cubicBezTo>
                  <a:pt x="47094" y="61677"/>
                  <a:pt x="34960" y="75878"/>
                  <a:pt x="48491" y="62345"/>
                </a:cubicBezTo>
                <a:cubicBezTo>
                  <a:pt x="53975" y="40414"/>
                  <a:pt x="49315" y="52452"/>
                  <a:pt x="65809" y="27709"/>
                </a:cubicBezTo>
                <a:cubicBezTo>
                  <a:pt x="68118" y="24245"/>
                  <a:pt x="68787" y="18634"/>
                  <a:pt x="72736" y="17318"/>
                </a:cubicBezTo>
                <a:cubicBezTo>
                  <a:pt x="84827" y="13287"/>
                  <a:pt x="85811" y="12482"/>
                  <a:pt x="100446" y="10391"/>
                </a:cubicBezTo>
                <a:cubicBezTo>
                  <a:pt x="110796" y="8913"/>
                  <a:pt x="121268" y="8405"/>
                  <a:pt x="131618" y="6927"/>
                </a:cubicBezTo>
                <a:cubicBezTo>
                  <a:pt x="137446" y="6094"/>
                  <a:pt x="143101" y="4242"/>
                  <a:pt x="148936" y="3464"/>
                </a:cubicBezTo>
                <a:cubicBezTo>
                  <a:pt x="160437" y="1931"/>
                  <a:pt x="172027" y="1155"/>
                  <a:pt x="183573" y="0"/>
                </a:cubicBezTo>
                <a:cubicBezTo>
                  <a:pt x="191807" y="633"/>
                  <a:pt x="230523" y="1796"/>
                  <a:pt x="245918" y="6927"/>
                </a:cubicBezTo>
                <a:cubicBezTo>
                  <a:pt x="301393" y="25417"/>
                  <a:pt x="227754" y="5199"/>
                  <a:pt x="270164" y="17318"/>
                </a:cubicBezTo>
                <a:cubicBezTo>
                  <a:pt x="274741" y="18626"/>
                  <a:pt x="279441" y="19474"/>
                  <a:pt x="284018" y="20782"/>
                </a:cubicBezTo>
                <a:cubicBezTo>
                  <a:pt x="287528" y="21785"/>
                  <a:pt x="290852" y="23424"/>
                  <a:pt x="294409" y="24245"/>
                </a:cubicBezTo>
                <a:cubicBezTo>
                  <a:pt x="316020" y="29232"/>
                  <a:pt x="329308" y="31217"/>
                  <a:pt x="349827" y="34636"/>
                </a:cubicBezTo>
                <a:cubicBezTo>
                  <a:pt x="355600" y="36945"/>
                  <a:pt x="361217" y="39692"/>
                  <a:pt x="367146" y="41564"/>
                </a:cubicBezTo>
                <a:cubicBezTo>
                  <a:pt x="383176" y="46626"/>
                  <a:pt x="415636" y="55418"/>
                  <a:pt x="415636" y="55418"/>
                </a:cubicBezTo>
                <a:cubicBezTo>
                  <a:pt x="434710" y="74489"/>
                  <a:pt x="404328" y="45571"/>
                  <a:pt x="450273" y="76200"/>
                </a:cubicBezTo>
                <a:cubicBezTo>
                  <a:pt x="463702" y="85152"/>
                  <a:pt x="456715" y="81811"/>
                  <a:pt x="471055" y="86591"/>
                </a:cubicBezTo>
                <a:cubicBezTo>
                  <a:pt x="472635" y="87776"/>
                  <a:pt x="491358" y="102220"/>
                  <a:pt x="495300" y="103909"/>
                </a:cubicBezTo>
                <a:cubicBezTo>
                  <a:pt x="499676" y="105784"/>
                  <a:pt x="504537" y="106218"/>
                  <a:pt x="509155" y="107373"/>
                </a:cubicBezTo>
                <a:cubicBezTo>
                  <a:pt x="539725" y="127752"/>
                  <a:pt x="490858" y="96492"/>
                  <a:pt x="540327" y="121227"/>
                </a:cubicBezTo>
                <a:cubicBezTo>
                  <a:pt x="587956" y="145042"/>
                  <a:pt x="542770" y="128970"/>
                  <a:pt x="571500" y="138545"/>
                </a:cubicBezTo>
                <a:cubicBezTo>
                  <a:pt x="599490" y="175865"/>
                  <a:pt x="564133" y="134790"/>
                  <a:pt x="595746" y="155864"/>
                </a:cubicBezTo>
                <a:cubicBezTo>
                  <a:pt x="627082" y="176754"/>
                  <a:pt x="579090" y="158392"/>
                  <a:pt x="613064" y="169718"/>
                </a:cubicBezTo>
                <a:cubicBezTo>
                  <a:pt x="617682" y="173182"/>
                  <a:pt x="622574" y="176308"/>
                  <a:pt x="626918" y="180109"/>
                </a:cubicBezTo>
                <a:cubicBezTo>
                  <a:pt x="631833" y="184410"/>
                  <a:pt x="634577" y="191899"/>
                  <a:pt x="640773" y="193964"/>
                </a:cubicBezTo>
                <a:cubicBezTo>
                  <a:pt x="657675" y="199598"/>
                  <a:pt x="668907" y="201316"/>
                  <a:pt x="682336" y="214745"/>
                </a:cubicBezTo>
                <a:cubicBezTo>
                  <a:pt x="684645" y="217054"/>
                  <a:pt x="686714" y="219633"/>
                  <a:pt x="689264" y="221673"/>
                </a:cubicBezTo>
                <a:cubicBezTo>
                  <a:pt x="710829" y="238925"/>
                  <a:pt x="687490" y="216224"/>
                  <a:pt x="713509" y="238991"/>
                </a:cubicBezTo>
                <a:cubicBezTo>
                  <a:pt x="718424" y="243292"/>
                  <a:pt x="721655" y="249673"/>
                  <a:pt x="727364" y="252845"/>
                </a:cubicBezTo>
                <a:cubicBezTo>
                  <a:pt x="732510" y="255704"/>
                  <a:pt x="738971" y="254881"/>
                  <a:pt x="744682" y="256309"/>
                </a:cubicBezTo>
                <a:cubicBezTo>
                  <a:pt x="748224" y="257195"/>
                  <a:pt x="751717" y="258335"/>
                  <a:pt x="755073" y="259773"/>
                </a:cubicBezTo>
                <a:cubicBezTo>
                  <a:pt x="762731" y="263055"/>
                  <a:pt x="772628" y="268276"/>
                  <a:pt x="779318" y="273627"/>
                </a:cubicBezTo>
                <a:cubicBezTo>
                  <a:pt x="781868" y="275667"/>
                  <a:pt x="783411" y="278934"/>
                  <a:pt x="786246" y="280554"/>
                </a:cubicBezTo>
                <a:cubicBezTo>
                  <a:pt x="799871" y="288340"/>
                  <a:pt x="799514" y="287482"/>
                  <a:pt x="810491" y="287482"/>
                </a:cubicBezTo>
              </a:path>
            </a:pathLst>
          </a:custGeom>
          <a:ln w="508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6781800" y="2057400"/>
            <a:ext cx="304800" cy="809201"/>
          </a:xfrm>
          <a:custGeom>
            <a:avLst/>
            <a:gdLst>
              <a:gd name="connsiteX0" fmla="*/ 0 w 270444"/>
              <a:gd name="connsiteY0" fmla="*/ 481445 h 504401"/>
              <a:gd name="connsiteX1" fmla="*/ 48491 w 270444"/>
              <a:gd name="connsiteY1" fmla="*/ 488372 h 504401"/>
              <a:gd name="connsiteX2" fmla="*/ 69273 w 270444"/>
              <a:gd name="connsiteY2" fmla="*/ 491836 h 504401"/>
              <a:gd name="connsiteX3" fmla="*/ 110837 w 270444"/>
              <a:gd name="connsiteY3" fmla="*/ 484909 h 504401"/>
              <a:gd name="connsiteX4" fmla="*/ 121228 w 270444"/>
              <a:gd name="connsiteY4" fmla="*/ 464127 h 504401"/>
              <a:gd name="connsiteX5" fmla="*/ 128155 w 270444"/>
              <a:gd name="connsiteY5" fmla="*/ 443345 h 504401"/>
              <a:gd name="connsiteX6" fmla="*/ 135082 w 270444"/>
              <a:gd name="connsiteY6" fmla="*/ 426027 h 504401"/>
              <a:gd name="connsiteX7" fmla="*/ 138546 w 270444"/>
              <a:gd name="connsiteY7" fmla="*/ 408709 h 504401"/>
              <a:gd name="connsiteX8" fmla="*/ 155864 w 270444"/>
              <a:gd name="connsiteY8" fmla="*/ 381000 h 504401"/>
              <a:gd name="connsiteX9" fmla="*/ 173182 w 270444"/>
              <a:gd name="connsiteY9" fmla="*/ 349827 h 504401"/>
              <a:gd name="connsiteX10" fmla="*/ 180109 w 270444"/>
              <a:gd name="connsiteY10" fmla="*/ 339436 h 504401"/>
              <a:gd name="connsiteX11" fmla="*/ 190500 w 270444"/>
              <a:gd name="connsiteY11" fmla="*/ 308263 h 504401"/>
              <a:gd name="connsiteX12" fmla="*/ 193964 w 270444"/>
              <a:gd name="connsiteY12" fmla="*/ 294409 h 504401"/>
              <a:gd name="connsiteX13" fmla="*/ 207818 w 270444"/>
              <a:gd name="connsiteY13" fmla="*/ 273627 h 504401"/>
              <a:gd name="connsiteX14" fmla="*/ 221673 w 270444"/>
              <a:gd name="connsiteY14" fmla="*/ 245918 h 504401"/>
              <a:gd name="connsiteX15" fmla="*/ 228600 w 270444"/>
              <a:gd name="connsiteY15" fmla="*/ 221672 h 504401"/>
              <a:gd name="connsiteX16" fmla="*/ 232064 w 270444"/>
              <a:gd name="connsiteY16" fmla="*/ 211282 h 504401"/>
              <a:gd name="connsiteX17" fmla="*/ 238991 w 270444"/>
              <a:gd name="connsiteY17" fmla="*/ 197427 h 504401"/>
              <a:gd name="connsiteX18" fmla="*/ 245918 w 270444"/>
              <a:gd name="connsiteY18" fmla="*/ 173182 h 504401"/>
              <a:gd name="connsiteX19" fmla="*/ 249382 w 270444"/>
              <a:gd name="connsiteY19" fmla="*/ 142009 h 504401"/>
              <a:gd name="connsiteX20" fmla="*/ 256309 w 270444"/>
              <a:gd name="connsiteY20" fmla="*/ 86591 h 504401"/>
              <a:gd name="connsiteX21" fmla="*/ 263237 w 270444"/>
              <a:gd name="connsiteY21" fmla="*/ 27709 h 504401"/>
              <a:gd name="connsiteX22" fmla="*/ 266700 w 270444"/>
              <a:gd name="connsiteY22" fmla="*/ 17318 h 504401"/>
              <a:gd name="connsiteX23" fmla="*/ 270164 w 270444"/>
              <a:gd name="connsiteY23" fmla="*/ 0 h 504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70444" h="504401">
                <a:moveTo>
                  <a:pt x="0" y="481445"/>
                </a:moveTo>
                <a:lnTo>
                  <a:pt x="48491" y="488372"/>
                </a:lnTo>
                <a:cubicBezTo>
                  <a:pt x="55436" y="489414"/>
                  <a:pt x="62261" y="492225"/>
                  <a:pt x="69273" y="491836"/>
                </a:cubicBezTo>
                <a:cubicBezTo>
                  <a:pt x="83297" y="491057"/>
                  <a:pt x="96982" y="487218"/>
                  <a:pt x="110837" y="484909"/>
                </a:cubicBezTo>
                <a:cubicBezTo>
                  <a:pt x="123463" y="447024"/>
                  <a:pt x="103328" y="504401"/>
                  <a:pt x="121228" y="464127"/>
                </a:cubicBezTo>
                <a:cubicBezTo>
                  <a:pt x="124194" y="457454"/>
                  <a:pt x="125443" y="450125"/>
                  <a:pt x="128155" y="443345"/>
                </a:cubicBezTo>
                <a:cubicBezTo>
                  <a:pt x="130464" y="437572"/>
                  <a:pt x="133295" y="431982"/>
                  <a:pt x="135082" y="426027"/>
                </a:cubicBezTo>
                <a:cubicBezTo>
                  <a:pt x="136774" y="420388"/>
                  <a:pt x="136684" y="414294"/>
                  <a:pt x="138546" y="408709"/>
                </a:cubicBezTo>
                <a:cubicBezTo>
                  <a:pt x="143700" y="393247"/>
                  <a:pt x="147243" y="395009"/>
                  <a:pt x="155864" y="381000"/>
                </a:cubicBezTo>
                <a:cubicBezTo>
                  <a:pt x="162094" y="370876"/>
                  <a:pt x="167193" y="360095"/>
                  <a:pt x="173182" y="349827"/>
                </a:cubicBezTo>
                <a:cubicBezTo>
                  <a:pt x="175279" y="346231"/>
                  <a:pt x="177800" y="342900"/>
                  <a:pt x="180109" y="339436"/>
                </a:cubicBezTo>
                <a:cubicBezTo>
                  <a:pt x="188410" y="306237"/>
                  <a:pt x="177457" y="347391"/>
                  <a:pt x="190500" y="308263"/>
                </a:cubicBezTo>
                <a:cubicBezTo>
                  <a:pt x="192005" y="303747"/>
                  <a:pt x="191835" y="298667"/>
                  <a:pt x="193964" y="294409"/>
                </a:cubicBezTo>
                <a:cubicBezTo>
                  <a:pt x="197687" y="286962"/>
                  <a:pt x="204726" y="281357"/>
                  <a:pt x="207818" y="273627"/>
                </a:cubicBezTo>
                <a:cubicBezTo>
                  <a:pt x="216292" y="252444"/>
                  <a:pt x="211297" y="261482"/>
                  <a:pt x="221673" y="245918"/>
                </a:cubicBezTo>
                <a:cubicBezTo>
                  <a:pt x="223982" y="237836"/>
                  <a:pt x="226185" y="229723"/>
                  <a:pt x="228600" y="221672"/>
                </a:cubicBezTo>
                <a:cubicBezTo>
                  <a:pt x="229649" y="218175"/>
                  <a:pt x="230626" y="214638"/>
                  <a:pt x="232064" y="211282"/>
                </a:cubicBezTo>
                <a:cubicBezTo>
                  <a:pt x="234098" y="206536"/>
                  <a:pt x="236957" y="202173"/>
                  <a:pt x="238991" y="197427"/>
                </a:cubicBezTo>
                <a:cubicBezTo>
                  <a:pt x="241974" y="190466"/>
                  <a:pt x="244159" y="180219"/>
                  <a:pt x="245918" y="173182"/>
                </a:cubicBezTo>
                <a:cubicBezTo>
                  <a:pt x="247073" y="162791"/>
                  <a:pt x="248435" y="152421"/>
                  <a:pt x="249382" y="142009"/>
                </a:cubicBezTo>
                <a:cubicBezTo>
                  <a:pt x="254062" y="90533"/>
                  <a:pt x="247860" y="111944"/>
                  <a:pt x="256309" y="86591"/>
                </a:cubicBezTo>
                <a:cubicBezTo>
                  <a:pt x="257684" y="72844"/>
                  <a:pt x="260173" y="43028"/>
                  <a:pt x="263237" y="27709"/>
                </a:cubicBezTo>
                <a:cubicBezTo>
                  <a:pt x="263953" y="24129"/>
                  <a:pt x="265697" y="20828"/>
                  <a:pt x="266700" y="17318"/>
                </a:cubicBezTo>
                <a:cubicBezTo>
                  <a:pt x="270444" y="4213"/>
                  <a:pt x="270164" y="7770"/>
                  <a:pt x="270164" y="0"/>
                </a:cubicBezTo>
              </a:path>
            </a:pathLst>
          </a:custGeom>
          <a:ln w="508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Arrow Connector 9"/>
          <p:cNvCxnSpPr>
            <a:endCxn id="8" idx="0"/>
          </p:cNvCxnSpPr>
          <p:nvPr/>
        </p:nvCxnSpPr>
        <p:spPr>
          <a:xfrm>
            <a:off x="4191000" y="1828800"/>
            <a:ext cx="1818409" cy="876300"/>
          </a:xfrm>
          <a:prstGeom prst="straightConnector1">
            <a:avLst/>
          </a:prstGeom>
          <a:ln w="6350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4876800" cy="1295400"/>
          </a:xfrm>
        </p:spPr>
        <p:txBody>
          <a:bodyPr/>
          <a:lstStyle/>
          <a:p>
            <a:r>
              <a:rPr lang="en-US" u="sng" dirty="0" err="1" smtClean="0">
                <a:solidFill>
                  <a:schemeClr val="tx1"/>
                </a:solidFill>
              </a:rPr>
              <a:t>Meatus</a:t>
            </a:r>
            <a:r>
              <a:rPr lang="en-US" dirty="0" smtClean="0"/>
              <a:t> (Urinary Opening)</a:t>
            </a:r>
            <a:endParaRPr lang="en-US" dirty="0"/>
          </a:p>
        </p:txBody>
      </p:sp>
      <p:sp>
        <p:nvSpPr>
          <p:cNvPr id="3" name="Text Placeholder 2"/>
          <p:cNvSpPr>
            <a:spLocks noGrp="1"/>
          </p:cNvSpPr>
          <p:nvPr>
            <p:ph type="body" idx="2"/>
          </p:nvPr>
        </p:nvSpPr>
        <p:spPr>
          <a:xfrm>
            <a:off x="381000" y="2590800"/>
            <a:ext cx="4876800" cy="3733800"/>
          </a:xfrm>
        </p:spPr>
        <p:txBody>
          <a:bodyPr/>
          <a:lstStyle/>
          <a:p>
            <a:r>
              <a:rPr lang="en-US" dirty="0" smtClean="0"/>
              <a:t>The opening at the end of the urethra in the </a:t>
            </a:r>
            <a:r>
              <a:rPr lang="en-US" dirty="0" err="1" smtClean="0"/>
              <a:t>glans</a:t>
            </a:r>
            <a:r>
              <a:rPr lang="en-US" dirty="0" smtClean="0"/>
              <a:t> penis allowing for the passage of urine and semen from the body.  </a:t>
            </a:r>
          </a:p>
          <a:p>
            <a:endParaRPr lang="en-US" dirty="0"/>
          </a:p>
        </p:txBody>
      </p:sp>
      <p:pic>
        <p:nvPicPr>
          <p:cNvPr id="5" name="Content Placeholder 4" descr="male-repro"/>
          <p:cNvPicPr>
            <a:picLocks noGrp="1"/>
          </p:cNvPicPr>
          <p:nvPr>
            <p:ph sz="quarter" idx="1"/>
          </p:nvPr>
        </p:nvPicPr>
        <p:blipFill>
          <a:blip r:embed="rId2" cstate="print"/>
          <a:srcRect/>
          <a:stretch>
            <a:fillRect/>
          </a:stretch>
        </p:blipFill>
        <p:spPr bwMode="auto">
          <a:xfrm>
            <a:off x="5715000" y="457200"/>
            <a:ext cx="3124200" cy="2444601"/>
          </a:xfrm>
          <a:prstGeom prst="rect">
            <a:avLst/>
          </a:prstGeom>
          <a:noFill/>
          <a:ln w="9525">
            <a:noFill/>
            <a:miter lim="800000"/>
            <a:headEnd/>
            <a:tailEnd/>
          </a:ln>
        </p:spPr>
      </p:pic>
      <p:sp>
        <p:nvSpPr>
          <p:cNvPr id="6" name="Oval 5"/>
          <p:cNvSpPr/>
          <p:nvPr/>
        </p:nvSpPr>
        <p:spPr>
          <a:xfrm>
            <a:off x="5867400" y="2514600"/>
            <a:ext cx="381000" cy="304800"/>
          </a:xfrm>
          <a:prstGeom prst="ellipse">
            <a:avLst/>
          </a:prstGeom>
          <a:solidFill>
            <a:schemeClr val="accent1">
              <a:alpha val="0"/>
            </a:schemeClr>
          </a:solidFill>
          <a:ln w="444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rot="5400000" flipH="1" flipV="1">
            <a:off x="5271655" y="3415145"/>
            <a:ext cx="1409700" cy="218209"/>
          </a:xfrm>
          <a:prstGeom prst="straightConnector1">
            <a:avLst/>
          </a:prstGeom>
          <a:ln w="6350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tx1"/>
                </a:solidFill>
              </a:rPr>
              <a:t>Bladder</a:t>
            </a:r>
            <a:endParaRPr lang="en-US" u="sng" dirty="0">
              <a:solidFill>
                <a:schemeClr val="tx1"/>
              </a:solidFill>
            </a:endParaRPr>
          </a:p>
        </p:txBody>
      </p:sp>
      <p:sp>
        <p:nvSpPr>
          <p:cNvPr id="3" name="Text Placeholder 2"/>
          <p:cNvSpPr>
            <a:spLocks noGrp="1"/>
          </p:cNvSpPr>
          <p:nvPr>
            <p:ph type="body" idx="2"/>
          </p:nvPr>
        </p:nvSpPr>
        <p:spPr/>
        <p:txBody>
          <a:bodyPr/>
          <a:lstStyle/>
          <a:p>
            <a:r>
              <a:rPr lang="en-US" dirty="0" smtClean="0"/>
              <a:t>The holding area for urine before being expelled from the body through the urethra during urination</a:t>
            </a:r>
            <a:r>
              <a:rPr lang="en-US" b="1" dirty="0" smtClean="0"/>
              <a:t>.</a:t>
            </a:r>
            <a:endParaRPr lang="en-US" dirty="0" smtClean="0"/>
          </a:p>
          <a:p>
            <a:endParaRPr lang="en-US" dirty="0"/>
          </a:p>
        </p:txBody>
      </p:sp>
      <p:pic>
        <p:nvPicPr>
          <p:cNvPr id="5" name="Content Placeholder 4" descr="male-repro"/>
          <p:cNvPicPr>
            <a:picLocks noGrp="1"/>
          </p:cNvPicPr>
          <p:nvPr>
            <p:ph sz="quarter" idx="1"/>
          </p:nvPr>
        </p:nvPicPr>
        <p:blipFill>
          <a:blip r:embed="rId2" cstate="print"/>
          <a:srcRect/>
          <a:stretch>
            <a:fillRect/>
          </a:stretch>
        </p:blipFill>
        <p:spPr bwMode="auto">
          <a:xfrm>
            <a:off x="5486400" y="609600"/>
            <a:ext cx="3124200" cy="2444601"/>
          </a:xfrm>
          <a:prstGeom prst="rect">
            <a:avLst/>
          </a:prstGeom>
          <a:noFill/>
          <a:ln w="9525">
            <a:noFill/>
            <a:miter lim="800000"/>
            <a:headEnd/>
            <a:tailEnd/>
          </a:ln>
        </p:spPr>
      </p:pic>
      <p:cxnSp>
        <p:nvCxnSpPr>
          <p:cNvPr id="7" name="Straight Connector 6"/>
          <p:cNvCxnSpPr/>
          <p:nvPr/>
        </p:nvCxnSpPr>
        <p:spPr>
          <a:xfrm>
            <a:off x="6705600" y="1219200"/>
            <a:ext cx="3048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6629400" y="1219200"/>
            <a:ext cx="3048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6553200" y="1295400"/>
            <a:ext cx="3048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6819900" y="1181100"/>
            <a:ext cx="22860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6248400" y="914400"/>
            <a:ext cx="990600" cy="762000"/>
          </a:xfrm>
          <a:prstGeom prst="ellipse">
            <a:avLst/>
          </a:prstGeom>
          <a:solidFill>
            <a:schemeClr val="accent1">
              <a:alpha val="0"/>
            </a:schemeClr>
          </a:solidFill>
          <a:ln w="3492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p:nvPr/>
        </p:nvCxnSpPr>
        <p:spPr>
          <a:xfrm flipV="1">
            <a:off x="4648200" y="1333500"/>
            <a:ext cx="1589809" cy="190500"/>
          </a:xfrm>
          <a:prstGeom prst="straightConnector1">
            <a:avLst/>
          </a:prstGeom>
          <a:ln w="6350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Anus</a:t>
            </a:r>
            <a:endParaRPr lang="en-US" dirty="0"/>
          </a:p>
        </p:txBody>
      </p:sp>
      <p:sp>
        <p:nvSpPr>
          <p:cNvPr id="3" name="Text Placeholder 2"/>
          <p:cNvSpPr>
            <a:spLocks noGrp="1"/>
          </p:cNvSpPr>
          <p:nvPr>
            <p:ph type="body" idx="2"/>
          </p:nvPr>
        </p:nvSpPr>
        <p:spPr/>
        <p:txBody>
          <a:bodyPr/>
          <a:lstStyle/>
          <a:p>
            <a:r>
              <a:rPr lang="en-US" dirty="0" smtClean="0"/>
              <a:t>The opening through which feces exits the body.</a:t>
            </a:r>
            <a:endParaRPr lang="en-US" b="1" dirty="0" smtClean="0"/>
          </a:p>
          <a:p>
            <a:endParaRPr lang="en-US" dirty="0"/>
          </a:p>
        </p:txBody>
      </p:sp>
      <p:pic>
        <p:nvPicPr>
          <p:cNvPr id="5" name="Content Placeholder 4" descr="male-repro"/>
          <p:cNvPicPr>
            <a:picLocks noGrp="1"/>
          </p:cNvPicPr>
          <p:nvPr>
            <p:ph sz="quarter" idx="1"/>
          </p:nvPr>
        </p:nvPicPr>
        <p:blipFill>
          <a:blip r:embed="rId2" cstate="print"/>
          <a:srcRect/>
          <a:stretch>
            <a:fillRect/>
          </a:stretch>
        </p:blipFill>
        <p:spPr bwMode="auto">
          <a:xfrm>
            <a:off x="5562600" y="685800"/>
            <a:ext cx="3124200" cy="2444601"/>
          </a:xfrm>
          <a:prstGeom prst="rect">
            <a:avLst/>
          </a:prstGeom>
          <a:noFill/>
          <a:ln w="9525">
            <a:noFill/>
            <a:miter lim="800000"/>
            <a:headEnd/>
            <a:tailEnd/>
          </a:ln>
        </p:spPr>
      </p:pic>
      <p:cxnSp>
        <p:nvCxnSpPr>
          <p:cNvPr id="6" name="Straight Arrow Connector 5"/>
          <p:cNvCxnSpPr/>
          <p:nvPr/>
        </p:nvCxnSpPr>
        <p:spPr>
          <a:xfrm rot="5400000" flipH="1" flipV="1">
            <a:off x="6705600" y="2438400"/>
            <a:ext cx="1219200" cy="609600"/>
          </a:xfrm>
          <a:prstGeom prst="straightConnector1">
            <a:avLst/>
          </a:prstGeom>
          <a:ln w="6350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Rectum-</a:t>
            </a:r>
            <a:endParaRPr lang="en-US" dirty="0"/>
          </a:p>
        </p:txBody>
      </p:sp>
      <p:sp>
        <p:nvSpPr>
          <p:cNvPr id="3" name="Text Placeholder 2"/>
          <p:cNvSpPr>
            <a:spLocks noGrp="1"/>
          </p:cNvSpPr>
          <p:nvPr>
            <p:ph type="body" idx="2"/>
          </p:nvPr>
        </p:nvSpPr>
        <p:spPr/>
        <p:txBody>
          <a:bodyPr/>
          <a:lstStyle/>
          <a:p>
            <a:r>
              <a:rPr lang="en-US" dirty="0" smtClean="0"/>
              <a:t>The last section of the large intestine, where feces are stored.</a:t>
            </a:r>
          </a:p>
          <a:p>
            <a:endParaRPr lang="en-US" dirty="0"/>
          </a:p>
        </p:txBody>
      </p:sp>
      <p:pic>
        <p:nvPicPr>
          <p:cNvPr id="5" name="Content Placeholder 4" descr="male-repro"/>
          <p:cNvPicPr>
            <a:picLocks noGrp="1"/>
          </p:cNvPicPr>
          <p:nvPr>
            <p:ph sz="quarter" idx="1"/>
          </p:nvPr>
        </p:nvPicPr>
        <p:blipFill>
          <a:blip r:embed="rId2" cstate="print"/>
          <a:srcRect/>
          <a:stretch>
            <a:fillRect/>
          </a:stretch>
        </p:blipFill>
        <p:spPr bwMode="auto">
          <a:xfrm>
            <a:off x="5410200" y="838200"/>
            <a:ext cx="3352800" cy="2514600"/>
          </a:xfrm>
          <a:prstGeom prst="rect">
            <a:avLst/>
          </a:prstGeom>
          <a:noFill/>
          <a:ln w="9525">
            <a:noFill/>
            <a:miter lim="800000"/>
            <a:headEnd/>
            <a:tailEnd/>
          </a:ln>
        </p:spPr>
      </p:pic>
      <p:cxnSp>
        <p:nvCxnSpPr>
          <p:cNvPr id="6" name="Straight Arrow Connector 5"/>
          <p:cNvCxnSpPr/>
          <p:nvPr/>
        </p:nvCxnSpPr>
        <p:spPr>
          <a:xfrm>
            <a:off x="3657600" y="1524000"/>
            <a:ext cx="3962400" cy="77788"/>
          </a:xfrm>
          <a:prstGeom prst="straightConnector1">
            <a:avLst/>
          </a:prstGeom>
          <a:ln w="6350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2819400"/>
            <a:ext cx="8382000" cy="3048000"/>
          </a:xfrm>
        </p:spPr>
        <p:txBody>
          <a:bodyPr>
            <a:noAutofit/>
          </a:bodyPr>
          <a:lstStyle/>
          <a:p>
            <a:r>
              <a:rPr lang="en-US" sz="4400" dirty="0" smtClean="0"/>
              <a:t>Miscellaneous terms Related to the male Reproductive anatomy</a:t>
            </a:r>
            <a:endParaRPr lang="en-US" sz="4400" dirty="0"/>
          </a:p>
        </p:txBody>
      </p:sp>
      <p:pic>
        <p:nvPicPr>
          <p:cNvPr id="4" name="Picture 3" descr="male-repro"/>
          <p:cNvPicPr/>
          <p:nvPr/>
        </p:nvPicPr>
        <p:blipFill>
          <a:blip r:embed="rId2" cstate="print"/>
          <a:srcRect/>
          <a:stretch>
            <a:fillRect/>
          </a:stretch>
        </p:blipFill>
        <p:spPr bwMode="auto">
          <a:xfrm>
            <a:off x="3276600" y="304800"/>
            <a:ext cx="2357755" cy="18383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4419600" cy="609600"/>
          </a:xfrm>
        </p:spPr>
        <p:txBody>
          <a:bodyPr/>
          <a:lstStyle/>
          <a:p>
            <a:r>
              <a:rPr lang="en-US" sz="3600" u="sng" dirty="0" err="1" smtClean="0">
                <a:solidFill>
                  <a:schemeClr val="tx1"/>
                </a:solidFill>
              </a:rPr>
              <a:t>Cremaster</a:t>
            </a:r>
            <a:r>
              <a:rPr lang="en-US" sz="3600" u="sng" dirty="0" smtClean="0">
                <a:solidFill>
                  <a:schemeClr val="tx1"/>
                </a:solidFill>
              </a:rPr>
              <a:t> Muscles- </a:t>
            </a:r>
            <a:endParaRPr lang="en-US" sz="3600" u="sng" dirty="0">
              <a:solidFill>
                <a:schemeClr val="tx1"/>
              </a:solidFill>
            </a:endParaRPr>
          </a:p>
        </p:txBody>
      </p:sp>
      <p:sp>
        <p:nvSpPr>
          <p:cNvPr id="3" name="Text Placeholder 2"/>
          <p:cNvSpPr>
            <a:spLocks noGrp="1"/>
          </p:cNvSpPr>
          <p:nvPr>
            <p:ph type="body" idx="2"/>
          </p:nvPr>
        </p:nvSpPr>
        <p:spPr>
          <a:xfrm>
            <a:off x="228600" y="1295400"/>
            <a:ext cx="4876800" cy="4800600"/>
          </a:xfrm>
        </p:spPr>
        <p:txBody>
          <a:bodyPr/>
          <a:lstStyle/>
          <a:p>
            <a:r>
              <a:rPr lang="en-US" dirty="0" smtClean="0"/>
              <a:t>To maintain needed temperature for healthy sperm these involuntary muscles of the scrotum contract with fright, cold, etc. to raise or lower the testes to warm up or cool down.</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4876800" cy="914400"/>
          </a:xfrm>
        </p:spPr>
        <p:txBody>
          <a:bodyPr/>
          <a:lstStyle/>
          <a:p>
            <a:r>
              <a:rPr lang="en-US" u="sng" dirty="0" smtClean="0">
                <a:solidFill>
                  <a:schemeClr val="tx1"/>
                </a:solidFill>
              </a:rPr>
              <a:t>Foreskin</a:t>
            </a:r>
            <a:endParaRPr lang="en-US" u="sng" dirty="0">
              <a:solidFill>
                <a:schemeClr val="tx1"/>
              </a:solidFill>
            </a:endParaRPr>
          </a:p>
        </p:txBody>
      </p:sp>
      <p:sp>
        <p:nvSpPr>
          <p:cNvPr id="3" name="Text Placeholder 2"/>
          <p:cNvSpPr>
            <a:spLocks noGrp="1"/>
          </p:cNvSpPr>
          <p:nvPr>
            <p:ph type="body" idx="2"/>
          </p:nvPr>
        </p:nvSpPr>
        <p:spPr>
          <a:xfrm>
            <a:off x="304800" y="3581400"/>
            <a:ext cx="5181600" cy="2362200"/>
          </a:xfrm>
        </p:spPr>
        <p:txBody>
          <a:bodyPr/>
          <a:lstStyle/>
          <a:p>
            <a:r>
              <a:rPr lang="en-US" dirty="0" smtClean="0"/>
              <a:t>A skin fold that conceals the </a:t>
            </a:r>
            <a:r>
              <a:rPr lang="en-US" dirty="0" err="1" smtClean="0"/>
              <a:t>glans</a:t>
            </a:r>
            <a:r>
              <a:rPr lang="en-US" dirty="0" smtClean="0"/>
              <a:t> penis that is sometimes removed during circumcision. </a:t>
            </a:r>
          </a:p>
          <a:p>
            <a:endParaRPr lang="en-US" dirty="0"/>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4191000" y="0"/>
            <a:ext cx="4752975" cy="3802380"/>
          </a:xfrm>
          <a:prstGeom prst="rect">
            <a:avLst/>
          </a:prstGeom>
          <a:noFill/>
          <a:ln w="9525">
            <a:noFill/>
            <a:miter lim="800000"/>
            <a:headEnd/>
            <a:tailEnd/>
          </a:ln>
          <a:effectLst/>
        </p:spPr>
      </p:pic>
      <p:cxnSp>
        <p:nvCxnSpPr>
          <p:cNvPr id="6" name="Straight Arrow Connector 5"/>
          <p:cNvCxnSpPr/>
          <p:nvPr/>
        </p:nvCxnSpPr>
        <p:spPr>
          <a:xfrm>
            <a:off x="3200400" y="2438400"/>
            <a:ext cx="1905000" cy="230188"/>
          </a:xfrm>
          <a:prstGeom prst="straightConnector1">
            <a:avLst/>
          </a:prstGeom>
          <a:ln w="6350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tx1"/>
                </a:solidFill>
              </a:rPr>
              <a:t>Circumcision</a:t>
            </a:r>
            <a:endParaRPr lang="en-US" u="sng" dirty="0">
              <a:solidFill>
                <a:schemeClr val="tx1"/>
              </a:solidFill>
            </a:endParaRPr>
          </a:p>
        </p:txBody>
      </p:sp>
      <p:sp>
        <p:nvSpPr>
          <p:cNvPr id="3" name="Text Placeholder 2"/>
          <p:cNvSpPr>
            <a:spLocks noGrp="1"/>
          </p:cNvSpPr>
          <p:nvPr>
            <p:ph type="body" idx="2"/>
          </p:nvPr>
        </p:nvSpPr>
        <p:spPr/>
        <p:txBody>
          <a:bodyPr/>
          <a:lstStyle/>
          <a:p>
            <a:r>
              <a:rPr lang="en-US" dirty="0" smtClean="0"/>
              <a:t>An operation sometimes performed for social, religious or medical reasons to remove part of the foreskin.</a:t>
            </a:r>
            <a:endParaRPr lang="en-US" dirty="0"/>
          </a:p>
        </p:txBody>
      </p:sp>
      <p:pic>
        <p:nvPicPr>
          <p:cNvPr id="5" name="Picture 2"/>
          <p:cNvPicPr>
            <a:picLocks noGrp="1" noChangeAspect="1" noChangeArrowheads="1"/>
          </p:cNvPicPr>
          <p:nvPr>
            <p:ph sz="quarter" idx="1"/>
          </p:nvPr>
        </p:nvPicPr>
        <p:blipFill>
          <a:blip r:embed="rId2" cstate="print"/>
          <a:srcRect l="49133"/>
          <a:stretch>
            <a:fillRect/>
          </a:stretch>
        </p:blipFill>
        <p:spPr bwMode="auto">
          <a:xfrm>
            <a:off x="5867400" y="990600"/>
            <a:ext cx="2514600" cy="3954780"/>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a:xfrm>
            <a:off x="2514600" y="1371600"/>
            <a:ext cx="6324600" cy="1447800"/>
          </a:xfrm>
          <a:prstGeom prst="rect">
            <a:avLst/>
          </a:prstGeom>
        </p:spPr>
        <p:txBody>
          <a:bodyPr vert="horz">
            <a:noAutofit/>
          </a:bodyPr>
          <a:lstStyle/>
          <a:p>
            <a:pPr lvl="0" algn="r">
              <a:spcBef>
                <a:spcPct val="20000"/>
              </a:spcBef>
              <a:spcAft>
                <a:spcPts val="1000"/>
              </a:spcAft>
              <a:buClr>
                <a:schemeClr val="accent1"/>
              </a:buClr>
              <a:buSzPct val="85000"/>
            </a:pPr>
            <a:r>
              <a:rPr lang="en-US" sz="3600" dirty="0" smtClean="0">
                <a:latin typeface="+mj-lt"/>
              </a:rPr>
              <a:t>Glands in the wall of the foreskin that produce </a:t>
            </a:r>
            <a:r>
              <a:rPr lang="en-US" sz="3600" dirty="0" err="1" smtClean="0">
                <a:latin typeface="+mj-lt"/>
              </a:rPr>
              <a:t>smegma</a:t>
            </a:r>
            <a:r>
              <a:rPr lang="en-US" sz="3600" dirty="0" smtClean="0">
                <a:latin typeface="+mj-lt"/>
              </a:rPr>
              <a:t>.</a:t>
            </a:r>
            <a:endParaRPr kumimoji="0" lang="en-US" sz="3600" b="1" i="0" u="none" strike="noStrike" kern="1200" cap="small" spc="0" normalizeH="0" baseline="0" noProof="0" dirty="0" smtClean="0">
              <a:ln>
                <a:noFill/>
              </a:ln>
              <a:effectLst/>
              <a:uLnTx/>
              <a:uFillTx/>
              <a:latin typeface="+mj-lt"/>
              <a:ea typeface="+mn-ea"/>
              <a:cs typeface="+mn-cs"/>
            </a:endParaRPr>
          </a:p>
          <a:p>
            <a:pPr marL="0" marR="0" lvl="0" indent="0" algn="r" defTabSz="914400" rtl="0" eaLnBrk="1" fontAlgn="auto" latinLnBrk="0" hangingPunct="1">
              <a:lnSpc>
                <a:spcPct val="100000"/>
              </a:lnSpc>
              <a:spcBef>
                <a:spcPct val="20000"/>
              </a:spcBef>
              <a:spcAft>
                <a:spcPts val="1000"/>
              </a:spcAft>
              <a:buClr>
                <a:schemeClr val="accent1"/>
              </a:buClr>
              <a:buSzPct val="85000"/>
              <a:buFont typeface="Wingdings 2"/>
              <a:buNone/>
              <a:tabLst/>
              <a:defRPr/>
            </a:pPr>
            <a:endParaRPr kumimoji="0" lang="en-US" sz="3600" b="0" i="0" u="none" strike="noStrike" kern="1200" cap="small" spc="0" normalizeH="0" baseline="0" noProof="0" dirty="0">
              <a:ln>
                <a:noFill/>
              </a:ln>
              <a:effectLst/>
              <a:uLnTx/>
              <a:uFillTx/>
              <a:latin typeface="Tahoma" pitchFamily="34" charset="0"/>
              <a:ea typeface="+mn-ea"/>
              <a:cs typeface="+mn-cs"/>
            </a:endParaRPr>
          </a:p>
        </p:txBody>
      </p:sp>
      <p:sp>
        <p:nvSpPr>
          <p:cNvPr id="6" name="Title 1"/>
          <p:cNvSpPr txBox="1">
            <a:spLocks/>
          </p:cNvSpPr>
          <p:nvPr/>
        </p:nvSpPr>
        <p:spPr>
          <a:xfrm>
            <a:off x="3200400" y="762000"/>
            <a:ext cx="5715000" cy="685800"/>
          </a:xfrm>
          <a:prstGeom prst="rect">
            <a:avLst/>
          </a:prstGeom>
        </p:spPr>
        <p:txBody>
          <a:bodyPr vert="horz" anchor="b">
            <a:noAutofit/>
          </a:bodyPr>
          <a:lstStyle/>
          <a:p>
            <a:pPr lvl="0" algn="r">
              <a:spcBef>
                <a:spcPct val="0"/>
              </a:spcBef>
            </a:pPr>
            <a:r>
              <a:rPr lang="en-US" sz="4400" b="1" u="sng" dirty="0" err="1" smtClean="0">
                <a:latin typeface="+mj-lt"/>
              </a:rPr>
              <a:t>Tysins</a:t>
            </a:r>
            <a:r>
              <a:rPr lang="en-US" sz="4400" b="1" u="sng" dirty="0" smtClean="0">
                <a:latin typeface="+mj-lt"/>
              </a:rPr>
              <a:t> Glands-</a:t>
            </a:r>
            <a:endParaRPr kumimoji="0" lang="en-US" sz="4400" b="1" i="0" u="sng" strike="noStrike" kern="1200" cap="none" spc="0" normalizeH="0" baseline="0" noProof="0" dirty="0">
              <a:ln>
                <a:noFill/>
              </a:ln>
              <a:effectLst/>
              <a:uLnTx/>
              <a:uFillTx/>
              <a:latin typeface="+mj-lt"/>
              <a:ea typeface="+mj-ea"/>
              <a:cs typeface="+mj-cs"/>
            </a:endParaRPr>
          </a:p>
        </p:txBody>
      </p:sp>
      <p:sp>
        <p:nvSpPr>
          <p:cNvPr id="7" name="Text Placeholder 2"/>
          <p:cNvSpPr txBox="1">
            <a:spLocks/>
          </p:cNvSpPr>
          <p:nvPr/>
        </p:nvSpPr>
        <p:spPr>
          <a:xfrm>
            <a:off x="228600" y="3733800"/>
            <a:ext cx="5105400" cy="2209800"/>
          </a:xfrm>
          <a:prstGeom prst="rect">
            <a:avLst/>
          </a:prstGeom>
        </p:spPr>
        <p:txBody>
          <a:bodyPr vert="horz">
            <a:noAutofit/>
          </a:bodyPr>
          <a:lstStyle/>
          <a:p>
            <a:pPr lvl="0">
              <a:spcBef>
                <a:spcPct val="20000"/>
              </a:spcBef>
              <a:spcAft>
                <a:spcPts val="1000"/>
              </a:spcAft>
              <a:buClr>
                <a:schemeClr val="accent1"/>
              </a:buClr>
              <a:buSzPct val="85000"/>
            </a:pPr>
            <a:r>
              <a:rPr lang="en-US" sz="3600" dirty="0" smtClean="0">
                <a:solidFill>
                  <a:schemeClr val="bg1"/>
                </a:solidFill>
                <a:latin typeface="+mj-lt"/>
              </a:rPr>
              <a:t>A waxy, oily substance that can cause infection and/or odor.</a:t>
            </a:r>
            <a:endParaRPr kumimoji="0" lang="en-US" sz="3600" b="0" i="0" u="none" strike="noStrike" kern="1200" cap="small" spc="0" normalizeH="0" baseline="0" noProof="0" dirty="0">
              <a:ln>
                <a:noFill/>
              </a:ln>
              <a:solidFill>
                <a:schemeClr val="bg1"/>
              </a:solidFill>
              <a:effectLst/>
              <a:uLnTx/>
              <a:uFillTx/>
              <a:latin typeface="+mj-lt"/>
              <a:ea typeface="+mn-ea"/>
              <a:cs typeface="+mn-cs"/>
            </a:endParaRPr>
          </a:p>
        </p:txBody>
      </p:sp>
      <p:sp>
        <p:nvSpPr>
          <p:cNvPr id="8" name="Title 1"/>
          <p:cNvSpPr txBox="1">
            <a:spLocks/>
          </p:cNvSpPr>
          <p:nvPr/>
        </p:nvSpPr>
        <p:spPr>
          <a:xfrm>
            <a:off x="228600" y="2895600"/>
            <a:ext cx="5105400" cy="914400"/>
          </a:xfrm>
          <a:prstGeom prst="rect">
            <a:avLst/>
          </a:prstGeom>
        </p:spPr>
        <p:txBody>
          <a:bodyPr vert="horz" anchor="b">
            <a:noAutofit/>
          </a:bodyPr>
          <a:lstStyle/>
          <a:p>
            <a:pPr lvl="0">
              <a:spcBef>
                <a:spcPct val="0"/>
              </a:spcBef>
            </a:pPr>
            <a:r>
              <a:rPr lang="en-US" sz="4400" b="1" u="sng" dirty="0" err="1" smtClean="0">
                <a:solidFill>
                  <a:schemeClr val="bg1"/>
                </a:solidFill>
                <a:latin typeface="+mj-lt"/>
              </a:rPr>
              <a:t>Smegma</a:t>
            </a:r>
            <a:r>
              <a:rPr lang="en-US" sz="4400" dirty="0" smtClean="0">
                <a:solidFill>
                  <a:schemeClr val="bg1"/>
                </a:solidFill>
                <a:latin typeface="+mj-lt"/>
              </a:rPr>
              <a:t>-</a:t>
            </a:r>
            <a:endParaRPr kumimoji="0" lang="en-US" sz="4400" b="1"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tx1"/>
                </a:solidFill>
              </a:rPr>
              <a:t>Testosterone</a:t>
            </a:r>
            <a:r>
              <a:rPr lang="en-US" dirty="0" smtClean="0"/>
              <a:t>-</a:t>
            </a:r>
            <a:endParaRPr lang="en-US" dirty="0"/>
          </a:p>
        </p:txBody>
      </p:sp>
      <p:sp>
        <p:nvSpPr>
          <p:cNvPr id="3" name="Text Placeholder 2"/>
          <p:cNvSpPr>
            <a:spLocks noGrp="1"/>
          </p:cNvSpPr>
          <p:nvPr>
            <p:ph type="body" idx="2"/>
          </p:nvPr>
        </p:nvSpPr>
        <p:spPr/>
        <p:txBody>
          <a:bodyPr/>
          <a:lstStyle/>
          <a:p>
            <a:r>
              <a:rPr lang="en-US" dirty="0" smtClean="0"/>
              <a:t>The male sex hormone responsible for male characteristics.</a:t>
            </a:r>
          </a:p>
          <a:p>
            <a:r>
              <a:rPr lang="en-US" dirty="0" smtClean="0"/>
              <a:t>Produced in the Testes.</a:t>
            </a:r>
            <a:endParaRPr lang="en-US" dirty="0"/>
          </a:p>
        </p:txBody>
      </p:sp>
      <p:pic>
        <p:nvPicPr>
          <p:cNvPr id="4" name="Picture 3" descr="C:\Documents and Settings\tkubiny\Local Settings\Temporary Internet Files\Content.IE5\KZ976AR9\dglxasset[1].aspx"/>
          <p:cNvPicPr>
            <a:picLocks noChangeAspect="1" noChangeArrowheads="1"/>
          </p:cNvPicPr>
          <p:nvPr/>
        </p:nvPicPr>
        <p:blipFill>
          <a:blip r:embed="rId2" cstate="print"/>
          <a:srcRect/>
          <a:stretch>
            <a:fillRect/>
          </a:stretch>
        </p:blipFill>
        <p:spPr bwMode="auto">
          <a:xfrm>
            <a:off x="5410200" y="2133600"/>
            <a:ext cx="2948393" cy="2244852"/>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Pubic Bone-</a:t>
            </a:r>
            <a:endParaRPr lang="en-US" dirty="0"/>
          </a:p>
        </p:txBody>
      </p:sp>
      <p:sp>
        <p:nvSpPr>
          <p:cNvPr id="3" name="Text Placeholder 2"/>
          <p:cNvSpPr>
            <a:spLocks noGrp="1"/>
          </p:cNvSpPr>
          <p:nvPr>
            <p:ph type="body" idx="2"/>
          </p:nvPr>
        </p:nvSpPr>
        <p:spPr/>
        <p:txBody>
          <a:bodyPr/>
          <a:lstStyle/>
          <a:p>
            <a:r>
              <a:rPr lang="en-US" dirty="0" smtClean="0"/>
              <a:t>A bone at the base of the penis.</a:t>
            </a:r>
          </a:p>
          <a:p>
            <a:endParaRPr lang="en-US" dirty="0"/>
          </a:p>
        </p:txBody>
      </p:sp>
      <p:sp>
        <p:nvSpPr>
          <p:cNvPr id="4" name="Text Placeholder 2"/>
          <p:cNvSpPr txBox="1">
            <a:spLocks/>
          </p:cNvSpPr>
          <p:nvPr/>
        </p:nvSpPr>
        <p:spPr>
          <a:xfrm>
            <a:off x="2743200" y="3886200"/>
            <a:ext cx="5638800" cy="1295400"/>
          </a:xfrm>
          <a:prstGeom prst="rect">
            <a:avLst/>
          </a:prstGeom>
        </p:spPr>
        <p:txBody>
          <a:bodyPr vert="horz">
            <a:noAutofit/>
          </a:bodyPr>
          <a:lstStyle/>
          <a:p>
            <a:pPr marL="0" marR="0" lvl="0" indent="0" algn="l" defTabSz="914400" rtl="0" eaLnBrk="1" fontAlgn="auto" latinLnBrk="0" hangingPunct="1">
              <a:lnSpc>
                <a:spcPct val="100000"/>
              </a:lnSpc>
              <a:spcBef>
                <a:spcPct val="20000"/>
              </a:spcBef>
              <a:spcAft>
                <a:spcPts val="1000"/>
              </a:spcAft>
              <a:buClr>
                <a:schemeClr val="accent1"/>
              </a:buClr>
              <a:buSzPct val="85000"/>
              <a:buFont typeface="Wingdings 2"/>
              <a:buNone/>
              <a:tabLst/>
              <a:defRPr/>
            </a:pPr>
            <a:r>
              <a:rPr kumimoji="0" lang="en-US" sz="4000" b="1" i="0" u="none" strike="noStrike" kern="1200" cap="small" spc="0" normalizeH="0" baseline="0" noProof="0" dirty="0" smtClean="0">
                <a:ln>
                  <a:noFill/>
                </a:ln>
                <a:solidFill>
                  <a:schemeClr val="tx1">
                    <a:lumMod val="95000"/>
                    <a:lumOff val="5000"/>
                  </a:schemeClr>
                </a:solidFill>
                <a:effectLst/>
                <a:uLnTx/>
                <a:uFillTx/>
                <a:latin typeface="Tahoma" pitchFamily="34" charset="0"/>
                <a:ea typeface="+mn-ea"/>
                <a:cs typeface="+mn-cs"/>
              </a:rPr>
              <a:t>Ejaculation of semen during sleep.</a:t>
            </a:r>
          </a:p>
          <a:p>
            <a:pPr marL="0" marR="0" lvl="0" indent="0" algn="l" defTabSz="914400" rtl="0" eaLnBrk="1" fontAlgn="auto" latinLnBrk="0" hangingPunct="1">
              <a:lnSpc>
                <a:spcPct val="100000"/>
              </a:lnSpc>
              <a:spcBef>
                <a:spcPct val="20000"/>
              </a:spcBef>
              <a:spcAft>
                <a:spcPts val="1000"/>
              </a:spcAft>
              <a:buClr>
                <a:schemeClr val="accent1"/>
              </a:buClr>
              <a:buSzPct val="85000"/>
              <a:buFont typeface="Wingdings 2"/>
              <a:buNone/>
              <a:tabLst/>
              <a:defRPr/>
            </a:pPr>
            <a:endParaRPr kumimoji="0" lang="en-US" sz="4000" b="1" i="0" u="none" strike="noStrike" kern="1200" cap="small" spc="0" normalizeH="0" baseline="0" noProof="0" dirty="0">
              <a:ln>
                <a:noFill/>
              </a:ln>
              <a:solidFill>
                <a:schemeClr val="tx1">
                  <a:lumMod val="95000"/>
                  <a:lumOff val="5000"/>
                </a:schemeClr>
              </a:solidFill>
              <a:effectLst/>
              <a:uLnTx/>
              <a:uFillTx/>
              <a:latin typeface="Tahoma" pitchFamily="34" charset="0"/>
              <a:ea typeface="+mn-ea"/>
              <a:cs typeface="+mn-cs"/>
            </a:endParaRPr>
          </a:p>
        </p:txBody>
      </p:sp>
      <p:sp>
        <p:nvSpPr>
          <p:cNvPr id="5" name="Title 1"/>
          <p:cNvSpPr txBox="1">
            <a:spLocks/>
          </p:cNvSpPr>
          <p:nvPr/>
        </p:nvSpPr>
        <p:spPr>
          <a:xfrm>
            <a:off x="2743200" y="3429000"/>
            <a:ext cx="6096000" cy="685800"/>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1" i="0" u="sng" strike="noStrike" kern="1200" cap="none" spc="0" normalizeH="0" baseline="0" noProof="0" dirty="0" smtClean="0">
                <a:ln>
                  <a:noFill/>
                </a:ln>
                <a:solidFill>
                  <a:schemeClr val="tx1">
                    <a:lumMod val="95000"/>
                    <a:lumOff val="5000"/>
                  </a:schemeClr>
                </a:solidFill>
                <a:effectLst/>
                <a:uLnTx/>
                <a:uFillTx/>
                <a:latin typeface="+mj-lt"/>
                <a:ea typeface="+mj-ea"/>
                <a:cs typeface="+mj-cs"/>
              </a:rPr>
              <a:t>Nocturnal Emission-</a:t>
            </a:r>
            <a:endParaRPr kumimoji="0" lang="en-US" sz="4400" b="1" i="0" u="sng" strike="noStrike" kern="1200" cap="none" spc="0" normalizeH="0" baseline="0" noProof="0" dirty="0">
              <a:ln>
                <a:noFill/>
              </a:ln>
              <a:solidFill>
                <a:schemeClr val="tx1">
                  <a:lumMod val="95000"/>
                  <a:lumOff val="5000"/>
                </a:schemeClr>
              </a:solidFill>
              <a:effectLst/>
              <a:uLnTx/>
              <a:uFillTx/>
              <a:latin typeface="+mj-lt"/>
              <a:ea typeface="+mj-ea"/>
              <a:cs typeface="+mj-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tx1"/>
                </a:solidFill>
              </a:rPr>
              <a:t>Urologist-</a:t>
            </a:r>
            <a:endParaRPr lang="en-US" u="sng" dirty="0">
              <a:solidFill>
                <a:schemeClr val="tx1"/>
              </a:solidFill>
            </a:endParaRPr>
          </a:p>
        </p:txBody>
      </p:sp>
      <p:sp>
        <p:nvSpPr>
          <p:cNvPr id="3" name="Text Placeholder 2"/>
          <p:cNvSpPr>
            <a:spLocks noGrp="1"/>
          </p:cNvSpPr>
          <p:nvPr>
            <p:ph type="body" idx="2"/>
          </p:nvPr>
        </p:nvSpPr>
        <p:spPr/>
        <p:txBody>
          <a:bodyPr/>
          <a:lstStyle/>
          <a:p>
            <a:r>
              <a:rPr lang="en-US" dirty="0" smtClean="0"/>
              <a:t>A physician who specializes in diseases of the urinary organs and the urinary tract and sex organs in males. They also treat females with urinary problems.</a:t>
            </a:r>
          </a:p>
          <a:p>
            <a:endParaRPr lang="en-US" dirty="0"/>
          </a:p>
        </p:txBody>
      </p:sp>
      <p:pic>
        <p:nvPicPr>
          <p:cNvPr id="2050" name="Picture 2" descr="C:\Documents and Settings\tkubiny\Local Settings\Temporary Internet Files\Content.IE5\MEX5VNK8\MP900448636[1].jpg"/>
          <p:cNvPicPr>
            <a:picLocks noGrp="1" noChangeAspect="1" noChangeArrowheads="1"/>
          </p:cNvPicPr>
          <p:nvPr>
            <p:ph sz="quarter" idx="1"/>
          </p:nvPr>
        </p:nvPicPr>
        <p:blipFill>
          <a:blip r:embed="rId2" cstate="print"/>
          <a:srcRect/>
          <a:stretch>
            <a:fillRect/>
          </a:stretch>
        </p:blipFill>
        <p:spPr bwMode="auto">
          <a:xfrm>
            <a:off x="5638800" y="1047750"/>
            <a:ext cx="3124200" cy="4686300"/>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4876800" cy="533400"/>
          </a:xfrm>
        </p:spPr>
        <p:txBody>
          <a:bodyPr/>
          <a:lstStyle/>
          <a:p>
            <a:r>
              <a:rPr lang="en-US" u="sng" dirty="0" smtClean="0">
                <a:solidFill>
                  <a:schemeClr val="tx1"/>
                </a:solidFill>
              </a:rPr>
              <a:t>Vasectomy</a:t>
            </a:r>
            <a:r>
              <a:rPr lang="en-US" dirty="0" smtClean="0"/>
              <a:t>-</a:t>
            </a:r>
            <a:endParaRPr lang="en-US" dirty="0"/>
          </a:p>
        </p:txBody>
      </p:sp>
      <p:sp>
        <p:nvSpPr>
          <p:cNvPr id="3" name="Text Placeholder 2"/>
          <p:cNvSpPr>
            <a:spLocks noGrp="1"/>
          </p:cNvSpPr>
          <p:nvPr>
            <p:ph type="body" idx="2"/>
          </p:nvPr>
        </p:nvSpPr>
        <p:spPr>
          <a:xfrm>
            <a:off x="381000" y="1447800"/>
            <a:ext cx="4876800" cy="4876800"/>
          </a:xfrm>
        </p:spPr>
        <p:txBody>
          <a:bodyPr/>
          <a:lstStyle/>
          <a:p>
            <a:r>
              <a:rPr lang="en-US" dirty="0" smtClean="0"/>
              <a:t>Surgically cutting the vas deferens so that sperm cannot join semen in an ejaculation. This is the surgical sterilization procedure for men that can sometimes be reversed.</a:t>
            </a:r>
          </a:p>
          <a:p>
            <a:endParaRPr lang="en-US" dirty="0"/>
          </a:p>
        </p:txBody>
      </p:sp>
      <p:pic>
        <p:nvPicPr>
          <p:cNvPr id="5" name="Picture 2" descr="C:\Documents and Settings\tkubiny\Local Settings\Temporary Internet Files\Content.IE5\MEX5VNK8\MP900448636[1].jpg"/>
          <p:cNvPicPr>
            <a:picLocks noGrp="1" noChangeAspect="1" noChangeArrowheads="1"/>
          </p:cNvPicPr>
          <p:nvPr>
            <p:ph sz="quarter" idx="1"/>
          </p:nvPr>
        </p:nvPicPr>
        <p:blipFill>
          <a:blip r:embed="rId2" cstate="print"/>
          <a:srcRect/>
          <a:stretch>
            <a:fillRect/>
          </a:stretch>
        </p:blipFill>
        <p:spPr bwMode="auto">
          <a:xfrm>
            <a:off x="5638800" y="1047750"/>
            <a:ext cx="3124200" cy="4686300"/>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6553200" cy="914400"/>
          </a:xfrm>
        </p:spPr>
        <p:txBody>
          <a:bodyPr/>
          <a:lstStyle/>
          <a:p>
            <a:r>
              <a:rPr lang="en-US" smtClean="0">
                <a:solidFill>
                  <a:schemeClr val="bg2">
                    <a:lumMod val="10000"/>
                  </a:schemeClr>
                </a:solidFill>
              </a:rPr>
              <a:t>Prostate Examination</a:t>
            </a:r>
            <a:endParaRPr lang="en-US" dirty="0">
              <a:solidFill>
                <a:schemeClr val="bg2">
                  <a:lumMod val="10000"/>
                </a:schemeClr>
              </a:solidFill>
            </a:endParaRPr>
          </a:p>
        </p:txBody>
      </p:sp>
      <p:sp>
        <p:nvSpPr>
          <p:cNvPr id="3" name="Text Placeholder 2"/>
          <p:cNvSpPr>
            <a:spLocks noGrp="1"/>
          </p:cNvSpPr>
          <p:nvPr>
            <p:ph type="body" idx="2"/>
          </p:nvPr>
        </p:nvSpPr>
        <p:spPr>
          <a:xfrm>
            <a:off x="381000" y="1981200"/>
            <a:ext cx="7848600" cy="3962400"/>
          </a:xfrm>
        </p:spPr>
        <p:txBody>
          <a:bodyPr/>
          <a:lstStyle/>
          <a:p>
            <a:r>
              <a:rPr lang="en-US" smtClean="0">
                <a:solidFill>
                  <a:schemeClr val="bg2">
                    <a:lumMod val="10000"/>
                  </a:schemeClr>
                </a:solidFill>
              </a:rPr>
              <a:t>A physician completes a digital (finger) rectal exam by inserting a finger into the rectum and checking the prostate gland for any swelling, pain, growth or other abnormalities. A blood test is available to check for prostate cancer if anything is suspicious.</a:t>
            </a:r>
            <a:endParaRPr lang="en-US" dirty="0">
              <a:solidFill>
                <a:schemeClr val="bg2">
                  <a:lumMod val="10000"/>
                </a:schemeClr>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7772400" cy="914400"/>
          </a:xfrm>
        </p:spPr>
        <p:txBody>
          <a:bodyPr/>
          <a:lstStyle/>
          <a:p>
            <a:r>
              <a:rPr lang="en-US" u="sng" dirty="0" smtClean="0">
                <a:solidFill>
                  <a:srgbClr val="002060"/>
                </a:solidFill>
              </a:rPr>
              <a:t>Self-Testicular Examination-</a:t>
            </a:r>
            <a:endParaRPr lang="en-US" u="sng" dirty="0">
              <a:solidFill>
                <a:srgbClr val="002060"/>
              </a:solidFill>
            </a:endParaRPr>
          </a:p>
        </p:txBody>
      </p:sp>
      <p:sp>
        <p:nvSpPr>
          <p:cNvPr id="3" name="Text Placeholder 2"/>
          <p:cNvSpPr>
            <a:spLocks noGrp="1"/>
          </p:cNvSpPr>
          <p:nvPr>
            <p:ph type="body" idx="2"/>
          </p:nvPr>
        </p:nvSpPr>
        <p:spPr>
          <a:xfrm>
            <a:off x="381000" y="1676400"/>
            <a:ext cx="8305800" cy="4495800"/>
          </a:xfrm>
        </p:spPr>
        <p:txBody>
          <a:bodyPr/>
          <a:lstStyle/>
          <a:p>
            <a:r>
              <a:rPr lang="en-US" dirty="0" smtClean="0">
                <a:solidFill>
                  <a:srgbClr val="002060"/>
                </a:solidFill>
              </a:rPr>
              <a:t>The testicular self-examination (TSE) is a way for men to check their own testicles to make sure there aren't any unusual lumps or bumps - which can be the first sign of testicular cancer. Testicular cancer is more common in younger men (aged 15-35).</a:t>
            </a:r>
            <a:endParaRPr lang="en-US" b="1" dirty="0" smtClean="0">
              <a:solidFill>
                <a:srgbClr val="002060"/>
              </a:solidFill>
            </a:endParaRPr>
          </a:p>
          <a:p>
            <a:endParaRPr lang="en-US" dirty="0">
              <a:solidFill>
                <a:srgbClr val="00206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381000" y="304800"/>
            <a:ext cx="3124200" cy="4611199"/>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TextBox 4"/>
          <p:cNvSpPr txBox="1"/>
          <p:nvPr/>
        </p:nvSpPr>
        <p:spPr>
          <a:xfrm>
            <a:off x="3276600" y="3657600"/>
            <a:ext cx="5715000" cy="2862322"/>
          </a:xfrm>
          <a:prstGeom prst="rect">
            <a:avLst/>
          </a:prstGeom>
          <a:solidFill>
            <a:schemeClr val="tx2">
              <a:lumMod val="20000"/>
              <a:lumOff val="80000"/>
            </a:schemeClr>
          </a:solidFill>
        </p:spPr>
        <p:txBody>
          <a:bodyPr wrap="square" rtlCol="0">
            <a:spAutoFit/>
          </a:bodyPr>
          <a:lstStyle/>
          <a:p>
            <a:pPr algn="ctr"/>
            <a:r>
              <a:rPr lang="en-US" sz="3600" dirty="0" smtClean="0"/>
              <a:t>Performed monthly, (shower is best), by rolling testicles between thumb and forefinger          </a:t>
            </a:r>
          </a:p>
          <a:p>
            <a:pPr algn="ctr"/>
            <a:r>
              <a:rPr lang="en-US" sz="3600" dirty="0" smtClean="0"/>
              <a:t>feeling for lumps</a:t>
            </a:r>
            <a:endParaRPr lang="en-US" sz="3600" dirty="0"/>
          </a:p>
        </p:txBody>
      </p:sp>
      <p:pic>
        <p:nvPicPr>
          <p:cNvPr id="4099" name="Picture 3"/>
          <p:cNvPicPr>
            <a:picLocks noGrp="1" noChangeAspect="1" noChangeArrowheads="1"/>
          </p:cNvPicPr>
          <p:nvPr>
            <p:ph sz="quarter" idx="1"/>
          </p:nvPr>
        </p:nvPicPr>
        <p:blipFill>
          <a:blip r:embed="rId3" cstate="print"/>
          <a:srcRect/>
          <a:stretch>
            <a:fillRect/>
          </a:stretch>
        </p:blipFill>
        <p:spPr bwMode="auto">
          <a:xfrm>
            <a:off x="3505200" y="228600"/>
            <a:ext cx="4771478" cy="3424237"/>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cxnSp>
        <p:nvCxnSpPr>
          <p:cNvPr id="10" name="Straight Arrow Connector 9"/>
          <p:cNvCxnSpPr/>
          <p:nvPr/>
        </p:nvCxnSpPr>
        <p:spPr>
          <a:xfrm rot="10800000" flipV="1">
            <a:off x="2743200" y="2667000"/>
            <a:ext cx="762000" cy="685800"/>
          </a:xfrm>
          <a:prstGeom prst="straightConnector1">
            <a:avLst/>
          </a:prstGeom>
          <a:ln w="889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4876800" cy="533400"/>
          </a:xfrm>
        </p:spPr>
        <p:txBody>
          <a:bodyPr/>
          <a:lstStyle/>
          <a:p>
            <a:pPr algn="r"/>
            <a:r>
              <a:rPr lang="en-US" sz="4200" dirty="0" smtClean="0"/>
              <a:t>Scrotum</a:t>
            </a:r>
            <a:endParaRPr lang="en-US" sz="4200" dirty="0"/>
          </a:p>
        </p:txBody>
      </p:sp>
      <p:sp>
        <p:nvSpPr>
          <p:cNvPr id="3" name="Text Placeholder 2"/>
          <p:cNvSpPr>
            <a:spLocks noGrp="1"/>
          </p:cNvSpPr>
          <p:nvPr>
            <p:ph type="body" idx="2"/>
          </p:nvPr>
        </p:nvSpPr>
        <p:spPr>
          <a:xfrm>
            <a:off x="152400" y="990600"/>
            <a:ext cx="5105400" cy="4953000"/>
          </a:xfrm>
        </p:spPr>
        <p:txBody>
          <a:bodyPr/>
          <a:lstStyle/>
          <a:p>
            <a:r>
              <a:rPr lang="en-US" dirty="0" smtClean="0"/>
              <a:t>A visible sac behind and below the penis that holds the testes. The muscles in this structure allow testicles to stay 3-4 degrees lower than body temperature as required for sperm production. </a:t>
            </a:r>
          </a:p>
          <a:p>
            <a:endParaRPr lang="en-US" dirty="0"/>
          </a:p>
        </p:txBody>
      </p:sp>
      <p:pic>
        <p:nvPicPr>
          <p:cNvPr id="5" name="Content Placeholder 4" descr="male-repro"/>
          <p:cNvPicPr>
            <a:picLocks noGrp="1"/>
          </p:cNvPicPr>
          <p:nvPr>
            <p:ph sz="quarter" idx="1"/>
          </p:nvPr>
        </p:nvPicPr>
        <p:blipFill>
          <a:blip r:embed="rId2" cstate="print"/>
          <a:srcRect/>
          <a:stretch>
            <a:fillRect/>
          </a:stretch>
        </p:blipFill>
        <p:spPr bwMode="auto">
          <a:xfrm>
            <a:off x="5486400" y="685800"/>
            <a:ext cx="3124200" cy="2444601"/>
          </a:xfrm>
          <a:prstGeom prst="rect">
            <a:avLst/>
          </a:prstGeom>
          <a:noFill/>
          <a:ln w="9525">
            <a:noFill/>
            <a:miter lim="800000"/>
            <a:headEnd/>
            <a:tailEnd/>
          </a:ln>
        </p:spPr>
      </p:pic>
      <p:cxnSp>
        <p:nvCxnSpPr>
          <p:cNvPr id="7" name="Straight Arrow Connector 6"/>
          <p:cNvCxnSpPr/>
          <p:nvPr/>
        </p:nvCxnSpPr>
        <p:spPr>
          <a:xfrm rot="5400000" flipH="1" flipV="1">
            <a:off x="5486400" y="3657600"/>
            <a:ext cx="1524000" cy="1524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686800" cy="1295400"/>
          </a:xfrm>
        </p:spPr>
        <p:txBody>
          <a:bodyPr/>
          <a:lstStyle/>
          <a:p>
            <a:r>
              <a:rPr lang="en-US" u="sng" dirty="0" err="1" smtClean="0">
                <a:solidFill>
                  <a:srgbClr val="002060"/>
                </a:solidFill>
              </a:rPr>
              <a:t>Cryptorchidism</a:t>
            </a:r>
            <a:r>
              <a:rPr lang="en-US" dirty="0" smtClean="0">
                <a:solidFill>
                  <a:srgbClr val="002060"/>
                </a:solidFill>
              </a:rPr>
              <a:t> – </a:t>
            </a:r>
            <a:br>
              <a:rPr lang="en-US" dirty="0" smtClean="0">
                <a:solidFill>
                  <a:srgbClr val="002060"/>
                </a:solidFill>
              </a:rPr>
            </a:br>
            <a:r>
              <a:rPr lang="en-US" b="0" dirty="0" err="1" smtClean="0">
                <a:solidFill>
                  <a:srgbClr val="002060"/>
                </a:solidFill>
              </a:rPr>
              <a:t>Undescended</a:t>
            </a:r>
            <a:r>
              <a:rPr lang="en-US" b="0" dirty="0" smtClean="0">
                <a:solidFill>
                  <a:srgbClr val="002060"/>
                </a:solidFill>
              </a:rPr>
              <a:t> Testicle</a:t>
            </a:r>
            <a:endParaRPr lang="en-US" b="0" dirty="0">
              <a:solidFill>
                <a:srgbClr val="002060"/>
              </a:solidFill>
            </a:endParaRPr>
          </a:p>
        </p:txBody>
      </p:sp>
      <p:sp>
        <p:nvSpPr>
          <p:cNvPr id="3" name="Text Placeholder 2"/>
          <p:cNvSpPr>
            <a:spLocks noGrp="1"/>
          </p:cNvSpPr>
          <p:nvPr>
            <p:ph type="body" idx="2"/>
          </p:nvPr>
        </p:nvSpPr>
        <p:spPr>
          <a:xfrm>
            <a:off x="228600" y="2133600"/>
            <a:ext cx="8610600" cy="4114800"/>
          </a:xfrm>
        </p:spPr>
        <p:txBody>
          <a:bodyPr/>
          <a:lstStyle/>
          <a:p>
            <a:r>
              <a:rPr lang="en-US" sz="3200" dirty="0" smtClean="0">
                <a:solidFill>
                  <a:schemeClr val="tx1">
                    <a:lumMod val="95000"/>
                    <a:lumOff val="5000"/>
                  </a:schemeClr>
                </a:solidFill>
              </a:rPr>
              <a:t>during fetal development the testicles are in the lower abdomen.  Before birth they descend into the scrotum but if this does not happen before birth or 6 months after birth – surgery is considered.  This condition tends to run in families and increases the risk of testicular cancer. </a:t>
            </a:r>
            <a:endParaRPr lang="en-US" b="1" dirty="0">
              <a:solidFill>
                <a:schemeClr val="tx1">
                  <a:lumMod val="95000"/>
                  <a:lumOff val="5000"/>
                </a:schemeClr>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Grp="1" noChangeAspect="1" noChangeArrowheads="1"/>
          </p:cNvPicPr>
          <p:nvPr>
            <p:ph sz="quarter" idx="1"/>
          </p:nvPr>
        </p:nvPicPr>
        <p:blipFill>
          <a:blip r:embed="rId2" cstate="print"/>
          <a:srcRect l="9236"/>
          <a:stretch>
            <a:fillRect/>
          </a:stretch>
        </p:blipFill>
        <p:spPr bwMode="auto">
          <a:xfrm>
            <a:off x="2286000" y="533400"/>
            <a:ext cx="5486400" cy="5631895"/>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u="sng" dirty="0" smtClean="0">
                <a:solidFill>
                  <a:schemeClr val="tx1"/>
                </a:solidFill>
              </a:rPr>
              <a:t>Testes</a:t>
            </a:r>
            <a:endParaRPr lang="en-US" sz="4200" u="sng" dirty="0">
              <a:solidFill>
                <a:schemeClr val="tx1"/>
              </a:solidFill>
            </a:endParaRPr>
          </a:p>
        </p:txBody>
      </p:sp>
      <p:sp>
        <p:nvSpPr>
          <p:cNvPr id="3" name="Text Placeholder 2"/>
          <p:cNvSpPr>
            <a:spLocks noGrp="1"/>
          </p:cNvSpPr>
          <p:nvPr>
            <p:ph type="body" idx="2"/>
          </p:nvPr>
        </p:nvSpPr>
        <p:spPr/>
        <p:txBody>
          <a:bodyPr/>
          <a:lstStyle/>
          <a:p>
            <a:r>
              <a:rPr lang="en-US" dirty="0" smtClean="0"/>
              <a:t>The primary sex gland of the male that produce sperm and the male hormone, testosterone.</a:t>
            </a:r>
          </a:p>
          <a:p>
            <a:endParaRPr lang="en-US" dirty="0"/>
          </a:p>
        </p:txBody>
      </p:sp>
      <p:pic>
        <p:nvPicPr>
          <p:cNvPr id="5" name="Content Placeholder 4" descr="male-repro"/>
          <p:cNvPicPr>
            <a:picLocks noGrp="1"/>
          </p:cNvPicPr>
          <p:nvPr>
            <p:ph sz="quarter" idx="1"/>
          </p:nvPr>
        </p:nvPicPr>
        <p:blipFill>
          <a:blip r:embed="rId2" cstate="print"/>
          <a:srcRect r="4167"/>
          <a:stretch>
            <a:fillRect/>
          </a:stretch>
        </p:blipFill>
        <p:spPr bwMode="auto">
          <a:xfrm flipH="1">
            <a:off x="5257800" y="1371601"/>
            <a:ext cx="3505200" cy="3241600"/>
          </a:xfrm>
          <a:prstGeom prst="rect">
            <a:avLst/>
          </a:prstGeom>
          <a:noFill/>
          <a:ln w="9525">
            <a:noFill/>
            <a:miter lim="800000"/>
            <a:headEnd/>
            <a:tailEnd/>
          </a:ln>
        </p:spPr>
      </p:pic>
      <p:cxnSp>
        <p:nvCxnSpPr>
          <p:cNvPr id="6" name="Straight Arrow Connector 5"/>
          <p:cNvCxnSpPr/>
          <p:nvPr/>
        </p:nvCxnSpPr>
        <p:spPr>
          <a:xfrm flipV="1">
            <a:off x="5943600" y="4191000"/>
            <a:ext cx="1981200" cy="6096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295400"/>
            <a:ext cx="3276600" cy="609600"/>
          </a:xfrm>
        </p:spPr>
        <p:txBody>
          <a:bodyPr/>
          <a:lstStyle/>
          <a:p>
            <a:r>
              <a:rPr lang="en-US" sz="4200" dirty="0" smtClean="0"/>
              <a:t>Sperm</a:t>
            </a:r>
            <a:endParaRPr lang="en-US" sz="4200" dirty="0"/>
          </a:p>
        </p:txBody>
      </p:sp>
      <p:sp>
        <p:nvSpPr>
          <p:cNvPr id="3" name="Text Placeholder 2"/>
          <p:cNvSpPr>
            <a:spLocks noGrp="1"/>
          </p:cNvSpPr>
          <p:nvPr>
            <p:ph type="body" idx="2"/>
          </p:nvPr>
        </p:nvSpPr>
        <p:spPr>
          <a:xfrm>
            <a:off x="228600" y="1828800"/>
            <a:ext cx="7315200" cy="4495800"/>
          </a:xfrm>
        </p:spPr>
        <p:txBody>
          <a:bodyPr/>
          <a:lstStyle/>
          <a:p>
            <a:r>
              <a:rPr lang="en-US" dirty="0" smtClean="0">
                <a:solidFill>
                  <a:schemeClr val="tx1">
                    <a:lumMod val="95000"/>
                    <a:lumOff val="5000"/>
                  </a:schemeClr>
                </a:solidFill>
              </a:rPr>
              <a:t>The male sex cell, which has 23 chromosomes and unites with an ova to create a human being. The average male produces over 200 million sperm per day.  Sperm are comprised of 3 physical parts: the head(DNA), body(ENERGY) &amp; tail(MOVEMENT).</a:t>
            </a:r>
          </a:p>
          <a:p>
            <a:endParaRPr lang="en-US" dirty="0">
              <a:solidFill>
                <a:schemeClr val="tx1">
                  <a:lumMod val="95000"/>
                  <a:lumOff val="5000"/>
                </a:schemeClr>
              </a:solidFill>
            </a:endParaRPr>
          </a:p>
        </p:txBody>
      </p:sp>
      <p:sp>
        <p:nvSpPr>
          <p:cNvPr id="10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2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pic>
        <p:nvPicPr>
          <p:cNvPr id="11" name="Picture 10" descr="normal-sperm-picture.jpg"/>
          <p:cNvPicPr>
            <a:picLocks noChangeAspect="1"/>
          </p:cNvPicPr>
          <p:nvPr/>
        </p:nvPicPr>
        <p:blipFill>
          <a:blip r:embed="rId2" cstate="print"/>
          <a:stretch>
            <a:fillRect/>
          </a:stretch>
        </p:blipFill>
        <p:spPr>
          <a:xfrm rot="8774391">
            <a:off x="7182694" y="142752"/>
            <a:ext cx="546021" cy="4625123"/>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u="sng" dirty="0" smtClean="0">
                <a:solidFill>
                  <a:schemeClr val="tx1"/>
                </a:solidFill>
              </a:rPr>
              <a:t>Lobules</a:t>
            </a:r>
            <a:endParaRPr lang="en-US" sz="4200" u="sng" dirty="0">
              <a:solidFill>
                <a:schemeClr val="tx1"/>
              </a:solidFill>
            </a:endParaRPr>
          </a:p>
        </p:txBody>
      </p:sp>
      <p:sp>
        <p:nvSpPr>
          <p:cNvPr id="3" name="Text Placeholder 2"/>
          <p:cNvSpPr>
            <a:spLocks noGrp="1"/>
          </p:cNvSpPr>
          <p:nvPr>
            <p:ph type="body" idx="2"/>
          </p:nvPr>
        </p:nvSpPr>
        <p:spPr/>
        <p:txBody>
          <a:bodyPr/>
          <a:lstStyle/>
          <a:p>
            <a:r>
              <a:rPr lang="en-US" dirty="0" smtClean="0"/>
              <a:t>Up to 300 of the pie shaped structures are contained in each testicle, holding up to four             </a:t>
            </a:r>
            <a:r>
              <a:rPr lang="en-US" dirty="0" err="1" smtClean="0"/>
              <a:t>seminiferous</a:t>
            </a:r>
            <a:r>
              <a:rPr lang="en-US" dirty="0" smtClean="0"/>
              <a:t> tubules.</a:t>
            </a:r>
          </a:p>
          <a:p>
            <a:endParaRPr lang="en-US" dirty="0"/>
          </a:p>
        </p:txBody>
      </p:sp>
      <p:pic>
        <p:nvPicPr>
          <p:cNvPr id="5" name="Content Placeholder 4" descr="Illu_testis_cross_section.jpg"/>
          <p:cNvPicPr>
            <a:picLocks noGrp="1" noChangeAspect="1"/>
          </p:cNvPicPr>
          <p:nvPr>
            <p:ph sz="quarter" idx="1"/>
          </p:nvPr>
        </p:nvPicPr>
        <p:blipFill>
          <a:blip r:embed="rId2" cstate="print"/>
          <a:stretch>
            <a:fillRect/>
          </a:stretch>
        </p:blipFill>
        <p:spPr>
          <a:xfrm>
            <a:off x="5410200" y="838200"/>
            <a:ext cx="3556000" cy="4315534"/>
          </a:xfrm>
        </p:spPr>
      </p:pic>
      <p:cxnSp>
        <p:nvCxnSpPr>
          <p:cNvPr id="7" name="Straight Arrow Connector 6"/>
          <p:cNvCxnSpPr/>
          <p:nvPr/>
        </p:nvCxnSpPr>
        <p:spPr>
          <a:xfrm>
            <a:off x="3657600" y="1600200"/>
            <a:ext cx="3810000" cy="9144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8" name="Isosceles Triangle 7"/>
          <p:cNvSpPr/>
          <p:nvPr/>
        </p:nvSpPr>
        <p:spPr>
          <a:xfrm rot="15085158">
            <a:off x="6808938" y="1710064"/>
            <a:ext cx="1325000" cy="1636634"/>
          </a:xfrm>
          <a:prstGeom prst="triangle">
            <a:avLst/>
          </a:prstGeom>
          <a:solidFill>
            <a:schemeClr val="accent1">
              <a:alpha val="11000"/>
            </a:schemeClr>
          </a:solidFill>
          <a:ln w="603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0"/>
            <a:ext cx="5029200" cy="914400"/>
          </a:xfrm>
        </p:spPr>
        <p:txBody>
          <a:bodyPr/>
          <a:lstStyle/>
          <a:p>
            <a:pPr algn="r"/>
            <a:r>
              <a:rPr lang="en-US" sz="4400" u="sng" dirty="0" err="1" smtClean="0">
                <a:solidFill>
                  <a:schemeClr val="tx1"/>
                </a:solidFill>
              </a:rPr>
              <a:t>Seminiferous</a:t>
            </a:r>
            <a:r>
              <a:rPr lang="en-US" sz="4400" u="sng" dirty="0" smtClean="0">
                <a:solidFill>
                  <a:schemeClr val="tx1"/>
                </a:solidFill>
              </a:rPr>
              <a:t> Tubules</a:t>
            </a:r>
            <a:endParaRPr lang="en-US" sz="4400" u="sng" dirty="0">
              <a:solidFill>
                <a:schemeClr val="tx1"/>
              </a:solidFill>
            </a:endParaRPr>
          </a:p>
        </p:txBody>
      </p:sp>
      <p:sp>
        <p:nvSpPr>
          <p:cNvPr id="3" name="Text Placeholder 2"/>
          <p:cNvSpPr>
            <a:spLocks noGrp="1"/>
          </p:cNvSpPr>
          <p:nvPr>
            <p:ph type="body" idx="2"/>
          </p:nvPr>
        </p:nvSpPr>
        <p:spPr/>
        <p:txBody>
          <a:bodyPr/>
          <a:lstStyle/>
          <a:p>
            <a:r>
              <a:rPr lang="en-US" dirty="0" smtClean="0"/>
              <a:t>These tubules (thread-like tubes) in the lobules where the sperm are produced. There are almost 700 feet of these tubules.</a:t>
            </a:r>
          </a:p>
          <a:p>
            <a:endParaRPr lang="en-US" dirty="0"/>
          </a:p>
        </p:txBody>
      </p:sp>
      <p:pic>
        <p:nvPicPr>
          <p:cNvPr id="5" name="Content Placeholder 4" descr="Illu_testis_cross_section.jpg"/>
          <p:cNvPicPr>
            <a:picLocks noGrp="1" noChangeAspect="1"/>
          </p:cNvPicPr>
          <p:nvPr>
            <p:ph sz="quarter" idx="1"/>
          </p:nvPr>
        </p:nvPicPr>
        <p:blipFill>
          <a:blip r:embed="rId2" cstate="print"/>
          <a:stretch>
            <a:fillRect/>
          </a:stretch>
        </p:blipFill>
        <p:spPr>
          <a:xfrm>
            <a:off x="5892800" y="1803400"/>
            <a:ext cx="2616200" cy="3175000"/>
          </a:xfrm>
        </p:spPr>
      </p:pic>
      <p:cxnSp>
        <p:nvCxnSpPr>
          <p:cNvPr id="6" name="Straight Arrow Connector 5"/>
          <p:cNvCxnSpPr/>
          <p:nvPr/>
        </p:nvCxnSpPr>
        <p:spPr>
          <a:xfrm>
            <a:off x="5105400" y="2743200"/>
            <a:ext cx="2209800" cy="5334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Collecting Tubules or Transport Canals</a:t>
            </a:r>
            <a:endParaRPr lang="en-US" sz="4000" dirty="0"/>
          </a:p>
        </p:txBody>
      </p:sp>
      <p:sp>
        <p:nvSpPr>
          <p:cNvPr id="3" name="Text Placeholder 2"/>
          <p:cNvSpPr>
            <a:spLocks noGrp="1"/>
          </p:cNvSpPr>
          <p:nvPr>
            <p:ph type="body" idx="2"/>
          </p:nvPr>
        </p:nvSpPr>
        <p:spPr/>
        <p:txBody>
          <a:bodyPr/>
          <a:lstStyle/>
          <a:p>
            <a:r>
              <a:rPr lang="en-US" dirty="0" smtClean="0"/>
              <a:t>Area in each testicle that collects sperm and then feeds them into the </a:t>
            </a:r>
            <a:r>
              <a:rPr lang="en-US" dirty="0" err="1" smtClean="0"/>
              <a:t>epididymis</a:t>
            </a:r>
            <a:r>
              <a:rPr lang="en-US" dirty="0" smtClean="0"/>
              <a:t>.</a:t>
            </a:r>
            <a:endParaRPr lang="en-US" b="1" dirty="0" smtClean="0"/>
          </a:p>
          <a:p>
            <a:endParaRPr lang="en-US" dirty="0"/>
          </a:p>
        </p:txBody>
      </p:sp>
      <p:pic>
        <p:nvPicPr>
          <p:cNvPr id="6" name="Content Placeholder 5" descr="Illu_testis_cross_section.jpg"/>
          <p:cNvPicPr>
            <a:picLocks noGrp="1" noChangeAspect="1"/>
          </p:cNvPicPr>
          <p:nvPr>
            <p:ph sz="quarter" idx="1"/>
          </p:nvPr>
        </p:nvPicPr>
        <p:blipFill>
          <a:blip r:embed="rId2" cstate="print"/>
          <a:stretch>
            <a:fillRect/>
          </a:stretch>
        </p:blipFill>
        <p:spPr>
          <a:xfrm>
            <a:off x="5892800" y="1803400"/>
            <a:ext cx="2616200" cy="3175000"/>
          </a:xfrm>
        </p:spPr>
      </p:pic>
      <p:cxnSp>
        <p:nvCxnSpPr>
          <p:cNvPr id="5" name="Straight Arrow Connector 4"/>
          <p:cNvCxnSpPr/>
          <p:nvPr/>
        </p:nvCxnSpPr>
        <p:spPr>
          <a:xfrm>
            <a:off x="5334000" y="2133600"/>
            <a:ext cx="1676400" cy="9906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150BAD52177D74F88CB645CB29B218D" ma:contentTypeVersion="4" ma:contentTypeDescription="Create a new document." ma:contentTypeScope="" ma:versionID="8bdafa2f92968c5591cb4177a4dd7557">
  <xsd:schema xmlns:xsd="http://www.w3.org/2001/XMLSchema" xmlns:xs="http://www.w3.org/2001/XMLSchema" xmlns:p="http://schemas.microsoft.com/office/2006/metadata/properties" xmlns:ns2="f45d122c-8970-4800-b701-6768b094a846" targetNamespace="http://schemas.microsoft.com/office/2006/metadata/properties" ma:root="true" ma:fieldsID="6f0b5adb2d468be80f87885b50e50776" ns2:_="">
    <xsd:import namespace="f45d122c-8970-4800-b701-6768b094a846"/>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edWithDetails"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5d122c-8970-4800-b701-6768b094a84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f45d122c-8970-4800-b701-6768b094a846">DMPECWM6R3MZ-1486142199-35</_dlc_DocId>
    <_dlc_DocIdUrl xmlns="f45d122c-8970-4800-b701-6768b094a846">
      <Url>https://chippewavalley.sharepoint.com/curriculum/pehealth/_layouts/15/DocIdRedir.aspx?ID=DMPECWM6R3MZ-1486142199-35</Url>
      <Description>DMPECWM6R3MZ-1486142199-35</Description>
    </_dlc_DocIdUrl>
  </documentManagement>
</p:properties>
</file>

<file path=customXml/itemProps1.xml><?xml version="1.0" encoding="utf-8"?>
<ds:datastoreItem xmlns:ds="http://schemas.openxmlformats.org/officeDocument/2006/customXml" ds:itemID="{DD54ED8D-E39E-4B90-AECB-C898827D02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5d122c-8970-4800-b701-6768b094a8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E94DFED-93CB-4264-A94B-41FAB093826F}">
  <ds:schemaRefs>
    <ds:schemaRef ds:uri="http://schemas.microsoft.com/sharepoint/events"/>
  </ds:schemaRefs>
</ds:datastoreItem>
</file>

<file path=customXml/itemProps3.xml><?xml version="1.0" encoding="utf-8"?>
<ds:datastoreItem xmlns:ds="http://schemas.openxmlformats.org/officeDocument/2006/customXml" ds:itemID="{44FC8048-DCF1-4AD0-A763-F699AC9CB9B3}">
  <ds:schemaRefs>
    <ds:schemaRef ds:uri="http://schemas.microsoft.com/sharepoint/v3/contenttype/forms"/>
  </ds:schemaRefs>
</ds:datastoreItem>
</file>

<file path=customXml/itemProps4.xml><?xml version="1.0" encoding="utf-8"?>
<ds:datastoreItem xmlns:ds="http://schemas.openxmlformats.org/officeDocument/2006/customXml" ds:itemID="{29635D44-94CE-43F0-B2B0-2B8C61C31F13}">
  <ds:schemaRefs>
    <ds:schemaRef ds:uri="http://purl.org/dc/elements/1.1/"/>
    <ds:schemaRef ds:uri="http://purl.org/dc/terms/"/>
    <ds:schemaRef ds:uri="http://www.w3.org/XML/1998/namespace"/>
    <ds:schemaRef ds:uri="http://schemas.microsoft.com/office/infopath/2007/PartnerControls"/>
    <ds:schemaRef ds:uri="http://schemas.microsoft.com/office/2006/metadata/properties"/>
    <ds:schemaRef ds:uri="http://schemas.microsoft.com/office/2006/documentManagement/types"/>
    <ds:schemaRef ds:uri="http://schemas.openxmlformats.org/package/2006/metadata/core-properties"/>
    <ds:schemaRef ds:uri="f45d122c-8970-4800-b701-6768b094a846"/>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Civic</Template>
  <TotalTime>285</TotalTime>
  <Words>1092</Words>
  <Application>Microsoft Office PowerPoint</Application>
  <PresentationFormat>On-screen Show (4:3)</PresentationFormat>
  <Paragraphs>85</Paragraphs>
  <Slides>41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vt:lpstr>
      <vt:lpstr>Calibri</vt:lpstr>
      <vt:lpstr>Georgia</vt:lpstr>
      <vt:lpstr>Tahoma</vt:lpstr>
      <vt:lpstr>Trebuchet MS</vt:lpstr>
      <vt:lpstr>Wingdings</vt:lpstr>
      <vt:lpstr>Wingdings 2</vt:lpstr>
      <vt:lpstr>Civic</vt:lpstr>
      <vt:lpstr>Male Reproductive System</vt:lpstr>
      <vt:lpstr>The three purposes of the male reproductive system:</vt:lpstr>
      <vt:lpstr>Cremaster Muscles- </vt:lpstr>
      <vt:lpstr>Scrotum</vt:lpstr>
      <vt:lpstr>Testes</vt:lpstr>
      <vt:lpstr>Sperm</vt:lpstr>
      <vt:lpstr>Lobules</vt:lpstr>
      <vt:lpstr>Seminiferous Tubules</vt:lpstr>
      <vt:lpstr>Collecting Tubules or Transport Canals</vt:lpstr>
      <vt:lpstr>Epididymus</vt:lpstr>
      <vt:lpstr>Vas Deferens</vt:lpstr>
      <vt:lpstr>Ampulla-</vt:lpstr>
      <vt:lpstr>Prostate Gland</vt:lpstr>
      <vt:lpstr>Cowper’s Glands – bulbourethral glands</vt:lpstr>
      <vt:lpstr>Seminal Vesicles</vt:lpstr>
      <vt:lpstr>Semen (Seminal Fluid)-</vt:lpstr>
      <vt:lpstr>PowerPoint Presentation</vt:lpstr>
      <vt:lpstr>Penis-</vt:lpstr>
      <vt:lpstr>Erectile Cylinders</vt:lpstr>
      <vt:lpstr>Glans Penis</vt:lpstr>
      <vt:lpstr>Skin and Fibrous Tissue-</vt:lpstr>
      <vt:lpstr>PowerPoint Presentation</vt:lpstr>
      <vt:lpstr>Penis-</vt:lpstr>
      <vt:lpstr>Urethra</vt:lpstr>
      <vt:lpstr>Meatus (Urinary Opening)</vt:lpstr>
      <vt:lpstr>Bladder</vt:lpstr>
      <vt:lpstr>Anus</vt:lpstr>
      <vt:lpstr>Rectum-</vt:lpstr>
      <vt:lpstr>PowerPoint Presentation</vt:lpstr>
      <vt:lpstr>Foreskin</vt:lpstr>
      <vt:lpstr>Circumcision</vt:lpstr>
      <vt:lpstr>PowerPoint Presentation</vt:lpstr>
      <vt:lpstr>Testosterone-</vt:lpstr>
      <vt:lpstr>Pubic Bone-</vt:lpstr>
      <vt:lpstr>Urologist-</vt:lpstr>
      <vt:lpstr>Vasectomy-</vt:lpstr>
      <vt:lpstr>Prostate Examination</vt:lpstr>
      <vt:lpstr>Self-Testicular Examination-</vt:lpstr>
      <vt:lpstr>PowerPoint Presentation</vt:lpstr>
      <vt:lpstr>Cryptorchidism –  Undescended Testicle</vt:lpstr>
      <vt:lpstr>PowerPoint Presentation</vt:lpstr>
    </vt:vector>
  </TitlesOfParts>
  <Company>Chippewa Valley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Male Reproductive System</dc:title>
  <dc:creator>CVS</dc:creator>
  <cp:lastModifiedBy>Daniels, Steven</cp:lastModifiedBy>
  <cp:revision>31</cp:revision>
  <dcterms:created xsi:type="dcterms:W3CDTF">2010-04-26T18:47:00Z</dcterms:created>
  <dcterms:modified xsi:type="dcterms:W3CDTF">2017-11-28T13:58:25Z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0x0101006150BAD52177D74F88CB645CB29B218D</vt:lpwstr>
  </property>
  <property fmtid="{D5CDD505-2E9C-101B-9397-08002B2CF9AE}" pid="3" name="_dlc_DocIdItemGuid">
    <vt:lpwstr>9b38b219-f2f1-4a1c-b10a-caf84671a046</vt:lpwstr>
  </property>
</Properties>
</file>