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67" r:id="rId2"/>
    <p:sldId id="268" r:id="rId3"/>
    <p:sldId id="269" r:id="rId4"/>
    <p:sldId id="270" r:id="rId5"/>
    <p:sldId id="271" r:id="rId6"/>
    <p:sldId id="259" r:id="rId7"/>
    <p:sldId id="257" r:id="rId8"/>
    <p:sldId id="260" r:id="rId9"/>
    <p:sldId id="272" r:id="rId10"/>
    <p:sldId id="261" r:id="rId11"/>
    <p:sldId id="262" r:id="rId12"/>
    <p:sldId id="266" r:id="rId13"/>
    <p:sldId id="273" r:id="rId14"/>
    <p:sldId id="274" r:id="rId15"/>
    <p:sldId id="275" r:id="rId16"/>
    <p:sldId id="276" r:id="rId17"/>
    <p:sldId id="277" r:id="rId18"/>
    <p:sldId id="263" r:id="rId19"/>
    <p:sldId id="278" r:id="rId20"/>
    <p:sldId id="279" r:id="rId21"/>
    <p:sldId id="264" r:id="rId22"/>
    <p:sldId id="280" r:id="rId23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21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D91B5-B7A4-4FE0-9A16-B82D321BA73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7207F5-0B43-4225-924A-9E6883939C17}">
      <dgm:prSet/>
      <dgm:spPr/>
      <dgm:t>
        <a:bodyPr/>
        <a:lstStyle/>
        <a:p>
          <a:pPr rtl="0"/>
          <a:r>
            <a:rPr lang="en-US" dirty="0" smtClean="0"/>
            <a:t>Each suicide intimately affects at least 6 other people; there is a suicide every 16.6 minutes,</a:t>
          </a:r>
          <a:endParaRPr lang="en-US" dirty="0"/>
        </a:p>
      </dgm:t>
    </dgm:pt>
    <dgm:pt modelId="{E704D524-38A3-4D95-B02D-D14C3E10ADE2}" type="parTrans" cxnId="{8CEE6597-F6E6-44AA-954D-C2C7103395E9}">
      <dgm:prSet/>
      <dgm:spPr/>
      <dgm:t>
        <a:bodyPr/>
        <a:lstStyle/>
        <a:p>
          <a:endParaRPr lang="en-US"/>
        </a:p>
      </dgm:t>
    </dgm:pt>
    <dgm:pt modelId="{C679058C-F34F-4629-A30F-EAC3A750E5B2}" type="sibTrans" cxnId="{8CEE6597-F6E6-44AA-954D-C2C7103395E9}">
      <dgm:prSet/>
      <dgm:spPr/>
      <dgm:t>
        <a:bodyPr/>
        <a:lstStyle/>
        <a:p>
          <a:endParaRPr lang="en-US"/>
        </a:p>
      </dgm:t>
    </dgm:pt>
    <dgm:pt modelId="{3B175F95-1EC7-4A83-B869-9A2D544E912C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Approximately 11.0 youth complete suicide each day…that’s one young person every 2 hours and 11 minutes</a:t>
          </a:r>
          <a:endParaRPr lang="en-US" dirty="0">
            <a:solidFill>
              <a:schemeClr val="tx1"/>
            </a:solidFill>
          </a:endParaRPr>
        </a:p>
      </dgm:t>
    </dgm:pt>
    <dgm:pt modelId="{B10FDE9D-0894-47E1-9E3A-7900160CBEC3}" type="parTrans" cxnId="{6FD6F46D-5CD1-4329-A921-1BC0B0B12326}">
      <dgm:prSet/>
      <dgm:spPr/>
      <dgm:t>
        <a:bodyPr/>
        <a:lstStyle/>
        <a:p>
          <a:endParaRPr lang="en-US"/>
        </a:p>
      </dgm:t>
    </dgm:pt>
    <dgm:pt modelId="{BD0890A8-7905-4F23-AC92-D0CB36515DB1}" type="sibTrans" cxnId="{6FD6F46D-5CD1-4329-A921-1BC0B0B12326}">
      <dgm:prSet/>
      <dgm:spPr/>
      <dgm:t>
        <a:bodyPr/>
        <a:lstStyle/>
        <a:p>
          <a:endParaRPr lang="en-US"/>
        </a:p>
      </dgm:t>
    </dgm:pt>
    <dgm:pt modelId="{32AF855A-CDF9-4E19-B660-0130EDDF0B33}">
      <dgm:prSet/>
      <dgm:spPr/>
      <dgm:t>
        <a:bodyPr/>
        <a:lstStyle/>
        <a:p>
          <a:pPr rtl="0"/>
          <a:r>
            <a:rPr lang="en-US" dirty="0" smtClean="0"/>
            <a:t>Annually, 790,000 Americans have attempted to kill themselves</a:t>
          </a:r>
          <a:endParaRPr lang="en-US" dirty="0"/>
        </a:p>
      </dgm:t>
    </dgm:pt>
    <dgm:pt modelId="{52D6D662-CFD5-4723-A8D3-3FECB688F40F}" type="parTrans" cxnId="{82328840-76EC-4F97-A1D5-F31F0D865AB9}">
      <dgm:prSet/>
      <dgm:spPr/>
      <dgm:t>
        <a:bodyPr/>
        <a:lstStyle/>
        <a:p>
          <a:endParaRPr lang="en-US"/>
        </a:p>
      </dgm:t>
    </dgm:pt>
    <dgm:pt modelId="{07D53B8B-2B46-4EF8-91F5-458175645DE1}" type="sibTrans" cxnId="{82328840-76EC-4F97-A1D5-F31F0D865AB9}">
      <dgm:prSet/>
      <dgm:spPr/>
      <dgm:t>
        <a:bodyPr/>
        <a:lstStyle/>
        <a:p>
          <a:endParaRPr lang="en-US"/>
        </a:p>
      </dgm:t>
    </dgm:pt>
    <dgm:pt modelId="{85059F5B-72CE-448C-BBD0-E0759EB6B648}" type="pres">
      <dgm:prSet presAssocID="{DEBD91B5-B7A4-4FE0-9A16-B82D321BA7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6104F4-BFAE-4C89-A608-0F3AC62B0133}" type="pres">
      <dgm:prSet presAssocID="{347207F5-0B43-4225-924A-9E6883939C1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E63BF-D112-4046-B252-071838F8A21E}" type="pres">
      <dgm:prSet presAssocID="{C679058C-F34F-4629-A30F-EAC3A750E5B2}" presName="spacer" presStyleCnt="0"/>
      <dgm:spPr/>
    </dgm:pt>
    <dgm:pt modelId="{F3BF9DC0-4088-4310-ADA2-AD2890D08390}" type="pres">
      <dgm:prSet presAssocID="{3B175F95-1EC7-4A83-B869-9A2D544E91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0CC31-9801-49FF-97CF-DB9B756E1263}" type="pres">
      <dgm:prSet presAssocID="{BD0890A8-7905-4F23-AC92-D0CB36515DB1}" presName="spacer" presStyleCnt="0"/>
      <dgm:spPr/>
    </dgm:pt>
    <dgm:pt modelId="{117BFD76-F01A-4DA6-9BE8-61FA067AE23C}" type="pres">
      <dgm:prSet presAssocID="{32AF855A-CDF9-4E19-B660-0130EDDF0B3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E6597-F6E6-44AA-954D-C2C7103395E9}" srcId="{DEBD91B5-B7A4-4FE0-9A16-B82D321BA736}" destId="{347207F5-0B43-4225-924A-9E6883939C17}" srcOrd="0" destOrd="0" parTransId="{E704D524-38A3-4D95-B02D-D14C3E10ADE2}" sibTransId="{C679058C-F34F-4629-A30F-EAC3A750E5B2}"/>
    <dgm:cxn modelId="{DF6707A9-11F2-4F6E-BF1C-735E7353C6D2}" type="presOf" srcId="{32AF855A-CDF9-4E19-B660-0130EDDF0B33}" destId="{117BFD76-F01A-4DA6-9BE8-61FA067AE23C}" srcOrd="0" destOrd="0" presId="urn:microsoft.com/office/officeart/2005/8/layout/vList2"/>
    <dgm:cxn modelId="{6FD6F46D-5CD1-4329-A921-1BC0B0B12326}" srcId="{DEBD91B5-B7A4-4FE0-9A16-B82D321BA736}" destId="{3B175F95-1EC7-4A83-B869-9A2D544E912C}" srcOrd="1" destOrd="0" parTransId="{B10FDE9D-0894-47E1-9E3A-7900160CBEC3}" sibTransId="{BD0890A8-7905-4F23-AC92-D0CB36515DB1}"/>
    <dgm:cxn modelId="{99C6E554-D25C-4AE0-9F2F-2CA83E2794CC}" type="presOf" srcId="{DEBD91B5-B7A4-4FE0-9A16-B82D321BA736}" destId="{85059F5B-72CE-448C-BBD0-E0759EB6B648}" srcOrd="0" destOrd="0" presId="urn:microsoft.com/office/officeart/2005/8/layout/vList2"/>
    <dgm:cxn modelId="{82328840-76EC-4F97-A1D5-F31F0D865AB9}" srcId="{DEBD91B5-B7A4-4FE0-9A16-B82D321BA736}" destId="{32AF855A-CDF9-4E19-B660-0130EDDF0B33}" srcOrd="2" destOrd="0" parTransId="{52D6D662-CFD5-4723-A8D3-3FECB688F40F}" sibTransId="{07D53B8B-2B46-4EF8-91F5-458175645DE1}"/>
    <dgm:cxn modelId="{B031E58B-CF1A-437B-BA3B-F147B4B34A13}" type="presOf" srcId="{347207F5-0B43-4225-924A-9E6883939C17}" destId="{B06104F4-BFAE-4C89-A608-0F3AC62B0133}" srcOrd="0" destOrd="0" presId="urn:microsoft.com/office/officeart/2005/8/layout/vList2"/>
    <dgm:cxn modelId="{73CEE9F7-E4C5-4F3E-BECD-0B70F23DE738}" type="presOf" srcId="{3B175F95-1EC7-4A83-B869-9A2D544E912C}" destId="{F3BF9DC0-4088-4310-ADA2-AD2890D08390}" srcOrd="0" destOrd="0" presId="urn:microsoft.com/office/officeart/2005/8/layout/vList2"/>
    <dgm:cxn modelId="{B5894D65-9540-46CB-8687-3E2C0D457F8B}" type="presParOf" srcId="{85059F5B-72CE-448C-BBD0-E0759EB6B648}" destId="{B06104F4-BFAE-4C89-A608-0F3AC62B0133}" srcOrd="0" destOrd="0" presId="urn:microsoft.com/office/officeart/2005/8/layout/vList2"/>
    <dgm:cxn modelId="{45C43B43-EE36-449A-B7D3-B6973E8685BD}" type="presParOf" srcId="{85059F5B-72CE-448C-BBD0-E0759EB6B648}" destId="{739E63BF-D112-4046-B252-071838F8A21E}" srcOrd="1" destOrd="0" presId="urn:microsoft.com/office/officeart/2005/8/layout/vList2"/>
    <dgm:cxn modelId="{B34F4B3D-6ED1-4EAA-A715-D9F88B7C5023}" type="presParOf" srcId="{85059F5B-72CE-448C-BBD0-E0759EB6B648}" destId="{F3BF9DC0-4088-4310-ADA2-AD2890D08390}" srcOrd="2" destOrd="0" presId="urn:microsoft.com/office/officeart/2005/8/layout/vList2"/>
    <dgm:cxn modelId="{E70C4753-E82E-475A-966A-8F25F778E6BC}" type="presParOf" srcId="{85059F5B-72CE-448C-BBD0-E0759EB6B648}" destId="{35F0CC31-9801-49FF-97CF-DB9B756E1263}" srcOrd="3" destOrd="0" presId="urn:microsoft.com/office/officeart/2005/8/layout/vList2"/>
    <dgm:cxn modelId="{960A4DE6-6244-4071-8EA7-ED73BC796AEF}" type="presParOf" srcId="{85059F5B-72CE-448C-BBD0-E0759EB6B648}" destId="{117BFD76-F01A-4DA6-9BE8-61FA067AE2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6104F4-BFAE-4C89-A608-0F3AC62B0133}">
      <dsp:nvSpPr>
        <dsp:cNvPr id="0" name=""/>
        <dsp:cNvSpPr/>
      </dsp:nvSpPr>
      <dsp:spPr>
        <a:xfrm>
          <a:off x="0" y="78126"/>
          <a:ext cx="7924800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Each suicide intimately affects at least 6 other people; there is a suicide every 16.6 minutes,</a:t>
          </a:r>
          <a:endParaRPr lang="en-US" sz="2500" kern="1200" dirty="0"/>
        </a:p>
      </dsp:txBody>
      <dsp:txXfrm>
        <a:off x="0" y="78126"/>
        <a:ext cx="7924800" cy="1398515"/>
      </dsp:txXfrm>
    </dsp:sp>
    <dsp:sp modelId="{F3BF9DC0-4088-4310-ADA2-AD2890D08390}">
      <dsp:nvSpPr>
        <dsp:cNvPr id="0" name=""/>
        <dsp:cNvSpPr/>
      </dsp:nvSpPr>
      <dsp:spPr>
        <a:xfrm>
          <a:off x="0" y="1548642"/>
          <a:ext cx="7924800" cy="139851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Approximately 11.0 youth complete suicide each day…that’s one young person every 2 hours and 11 minutes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0" y="1548642"/>
        <a:ext cx="7924800" cy="1398515"/>
      </dsp:txXfrm>
    </dsp:sp>
    <dsp:sp modelId="{117BFD76-F01A-4DA6-9BE8-61FA067AE23C}">
      <dsp:nvSpPr>
        <dsp:cNvPr id="0" name=""/>
        <dsp:cNvSpPr/>
      </dsp:nvSpPr>
      <dsp:spPr>
        <a:xfrm>
          <a:off x="0" y="3019157"/>
          <a:ext cx="7924800" cy="13985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Annually, 790,000 Americans have attempted to kill themselves</a:t>
          </a:r>
          <a:endParaRPr lang="en-US" sz="2500" kern="1200" dirty="0"/>
        </a:p>
      </dsp:txBody>
      <dsp:txXfrm>
        <a:off x="0" y="3019157"/>
        <a:ext cx="7924800" cy="1398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A3874A2-07AE-4AE4-9BF1-F401D193D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F90FCDC-9EDA-423A-9B91-4513544FFEC5}" type="datetimeFigureOut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E47F9E1-BA75-456E-9932-A3F3EC3F4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E24637-1411-45A8-A931-1AF7DE2F9D4D}" type="slidenum">
              <a:rPr lang="en-US" smtClean="0">
                <a:latin typeface="Times New Roman" pitchFamily="28" charset="0"/>
              </a:rPr>
              <a:pPr/>
              <a:t>1</a:t>
            </a:fld>
            <a:endParaRPr lang="en-US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Video on picture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2A9EB8-CCBF-4C83-871B-DFA222F95CCD}" type="slidenum">
              <a:rPr lang="en-US" smtClean="0">
                <a:latin typeface="Times New Roman" pitchFamily="28" charset="0"/>
              </a:rPr>
              <a:pPr/>
              <a:t>8</a:t>
            </a:fld>
            <a:endParaRPr lang="en-US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Video clip on Myths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47A32B-30A2-47C3-A1C4-ABC478B9C780}" type="slidenum">
              <a:rPr lang="en-US" smtClean="0">
                <a:latin typeface="Times New Roman" pitchFamily="28" charset="0"/>
              </a:rPr>
              <a:pPr/>
              <a:t>10</a:t>
            </a:fld>
            <a:endParaRPr lang="en-US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Video on facts about suicide on picture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70D91-2FE1-4E97-8557-379FD31F48E6}" type="slidenum">
              <a:rPr lang="en-US" smtClean="0">
                <a:latin typeface="Times New Roman" pitchFamily="28" charset="0"/>
              </a:rPr>
              <a:pPr/>
              <a:t>12</a:t>
            </a:fld>
            <a:endParaRPr lang="en-US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Video on bottom picture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B18B2E-A50D-43E0-AAC6-3362590AEBFA}" type="slidenum">
              <a:rPr lang="en-US" smtClean="0">
                <a:latin typeface="Times New Roman" pitchFamily="28" charset="0"/>
              </a:rPr>
              <a:pPr/>
              <a:t>18</a:t>
            </a:fld>
            <a:endParaRPr lang="en-US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Video on picture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ACDC2B-C822-45C6-A1E9-C4D00A86390D}" type="slidenum">
              <a:rPr lang="en-US" smtClean="0">
                <a:latin typeface="Times New Roman" pitchFamily="28" charset="0"/>
              </a:rPr>
              <a:pPr/>
              <a:t>21</a:t>
            </a:fld>
            <a:endParaRPr lang="en-US" smtClean="0">
              <a:latin typeface="Times New Roman" pitchFamily="2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96057AD7-C41E-41FA-98CA-DAA609587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A61E-490A-490F-90CC-50331718A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EA384-3A27-4CC7-A7F6-E2E92F3D2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92987-F8F6-4C6F-B437-972877B73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DE569-D820-40A8-955A-A7BAE24EF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8700-0CFF-4382-8A97-A68EA28F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F6AB7139-AA5E-48F6-A868-4FD09105B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5BF61-153C-408C-AC05-2E5BBAE2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9956-6B1A-493D-B3AA-569F198F3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6" name="Oval 5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9449-3579-4644-8060-7428D343D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4" name="Oval 3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D4BF-0C3F-4481-8472-F99DE7A7F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3006-3F2D-4F13-8DAE-7BC44DC2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F867D-0EFB-4334-B506-D2BEE8DEA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6EF68CD5-E8BC-49F5-8261-0AD63FB37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4" r:id="rId2"/>
    <p:sldLayoutId id="2147483781" r:id="rId3"/>
    <p:sldLayoutId id="2147483775" r:id="rId4"/>
    <p:sldLayoutId id="2147483776" r:id="rId5"/>
    <p:sldLayoutId id="2147483782" r:id="rId6"/>
    <p:sldLayoutId id="2147483783" r:id="rId7"/>
    <p:sldLayoutId id="2147483777" r:id="rId8"/>
    <p:sldLayoutId id="2147483778" r:id="rId9"/>
    <p:sldLayoutId id="2147483779" r:id="rId10"/>
    <p:sldLayoutId id="2147483784" r:id="rId11"/>
    <p:sldLayoutId id="2147483785" r:id="rId12"/>
    <p:sldLayoutId id="2147483786" r:id="rId13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eBmp9koSu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gcfUkYTcrP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s3.images.com/huge.22.112261.JPG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s3.images.com/huge.3.19350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youtu.be/pZhVuZHD8po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imgres?imgurl=http://www.newhope-grief.org/teengrief/images/memory.jpg&amp;imgrefurl=http://www.newhope-grief.org/teengrief/memory.html&amp;h=258&amp;w=211&amp;sz=12&amp;hl=en&amp;start=197&amp;tbnid=LgjNL_wU5Ez4fM:&amp;tbnh=112&amp;tbnw=92&amp;prev=/images%3Fq%3Dgrief%26start%3D180%26ndsp%3D20%26svnum%3D10%26hl%3Den%26lr%3D%26sa%3D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a/imgres?imgurl=http://server.militarynews.com/globe/Web%2520Art/grief.jpg&amp;imgrefurl=http://server.militarynews.com/globe/Web%2520Art/&amp;h=173&amp;w=260&amp;sz=8&amp;hl=en&amp;start=200&amp;tbnid=a5_Gu0Yw8uAa9M:&amp;tbnh=75&amp;tbnw=112&amp;prev=/images%3Fq%3Dgrief%26start%3D180%26ndsp%3D20%26svnum%3D10%26hl%3Den%26lr%3D%26sa%3DN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BqbGxVEDIv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imgres?imgurl=http://www.tsunamis.com/women-in-grief.jpg&amp;imgrefurl=http://www.tsunamis.com/tsunami-pictures-4.html&amp;h=310&amp;w=400&amp;sz=39&amp;hl=en&amp;start=18&amp;tbnid=0b0Z4hdMKY71nM:&amp;tbnh=96&amp;tbnw=124&amp;prev=/images%3Fq%3Dgrief%26svnum%3D10%26hl%3Den%26lr%3D%26sa%3D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a/imgres?imgurl=http://www.advance-counseling-denver-boulder.com/human-2.gif&amp;imgrefurl=http://www.advance-counseling-denver-boulder.com/grief-loss-bereavement.htm&amp;h=598&amp;w=614&amp;sz=281&amp;hl=en&amp;start=19&amp;tbnid=o7cvaMUBMKx6cM:&amp;tbnh=132&amp;tbnw=136&amp;prev=/images%3Fq%3Dgrief%26svnum%3D10%26hl%3Den%26lr%3D%26sa%3D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imgres?imgurl=http://www.sidsalliance.org/enespanol/grief-mom-steps_154.jpg&amp;imgrefurl=http://www.sidsalliance.org/enespanol/media_spanish.html&amp;h=231&amp;w=154&amp;sz=12&amp;hl=en&amp;start=97&amp;tbnid=z743zIKBahUT5M:&amp;tbnh=108&amp;tbnw=72&amp;prev=/images%3Fq%3Dgrief%26start%3D80%26ndsp%3D20%26svnum%3D10%26hl%3Den%26lr%3D%26sa%3D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0OvCQqi8Ac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3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663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Berlin Sans FB Demi" pitchFamily="34" charset="0"/>
              </a:rPr>
              <a:t>Grief and Suicide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33400"/>
            <a:ext cx="4876800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Berlin Sans FB Demi" pitchFamily="34" charset="0"/>
              </a:rPr>
              <a:t/>
            </a:r>
            <a:br>
              <a:rPr lang="en-US" sz="3200" dirty="0" smtClean="0">
                <a:latin typeface="Berlin Sans FB Demi" pitchFamily="34" charset="0"/>
              </a:rPr>
            </a:br>
            <a:r>
              <a:rPr lang="en-US" sz="3200" dirty="0" smtClean="0">
                <a:latin typeface="Berlin Sans FB Demi" pitchFamily="34" charset="0"/>
              </a:rPr>
              <a:t>A permanent solution to a temporary problem.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905000"/>
            <a:ext cx="4572000" cy="4191000"/>
          </a:xfrm>
        </p:spPr>
        <p:txBody>
          <a:bodyPr/>
          <a:lstStyle/>
          <a:p>
            <a:pPr eaLnBrk="1" hangingPunct="1"/>
            <a:r>
              <a:rPr lang="en-US" sz="3200" b="1" i="1" u="sng" smtClean="0">
                <a:latin typeface="Berlin Sans FB Demi" pitchFamily="34" charset="0"/>
              </a:rPr>
              <a:t>Definition:</a:t>
            </a:r>
            <a:r>
              <a:rPr lang="en-US" sz="3200" smtClean="0">
                <a:latin typeface="Berlin Sans FB Demi" pitchFamily="34" charset="0"/>
              </a:rPr>
              <a:t>  the act of intentionally taking one’s life</a:t>
            </a:r>
          </a:p>
          <a:p>
            <a:pPr eaLnBrk="1" hangingPunct="1"/>
            <a:r>
              <a:rPr lang="en-US" sz="3200" smtClean="0">
                <a:latin typeface="Berlin Sans FB Demi" pitchFamily="34" charset="0"/>
              </a:rPr>
              <a:t>Why is suicide an uncomfortable topic?</a:t>
            </a:r>
          </a:p>
          <a:p>
            <a:pPr eaLnBrk="1" hangingPunct="1"/>
            <a:r>
              <a:rPr lang="en-US" sz="3200" smtClean="0">
                <a:latin typeface="Berlin Sans FB Demi" pitchFamily="34" charset="0"/>
              </a:rPr>
              <a:t>What are some myths or facts about suicide?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33400" y="1905000"/>
            <a:ext cx="31242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u="sng"/>
              <a:t>Words that warn: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“I wish I were dead.”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“I just want to go to sleep &amp; never wake up.”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“I won’t be a problem for you much longer.”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“I can’t take it anymore.”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“This pain will be over soon.”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“Nothing matters.”</a:t>
            </a:r>
          </a:p>
        </p:txBody>
      </p:sp>
      <p:pic>
        <p:nvPicPr>
          <p:cNvPr id="10247" name="Picture 7" descr="http://westandcompany.typepad.com/photos/uncategorized/myth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638800"/>
            <a:ext cx="13049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685800" y="381000"/>
            <a:ext cx="31384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latin typeface="Berlin Sans FB Demi" pitchFamily="34" charset="0"/>
              </a:rPr>
              <a:t>SUICIDE: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248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Berlin Sans FB Demi" pitchFamily="34" charset="0"/>
              </a:rPr>
              <a:t>Facts about suicide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001000" cy="3733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Berlin Sans FB Demi" pitchFamily="34" charset="0"/>
              </a:rPr>
              <a:t>Many people who consider suicide only do so for a brief period in their life</a:t>
            </a:r>
          </a:p>
          <a:p>
            <a:pPr eaLnBrk="1" hangingPunct="1"/>
            <a:r>
              <a:rPr lang="en-US" sz="2800" smtClean="0">
                <a:latin typeface="Berlin Sans FB Demi" pitchFamily="34" charset="0"/>
              </a:rPr>
              <a:t>Most people who have attempted and failed are usually grateful to be alive</a:t>
            </a:r>
          </a:p>
          <a:p>
            <a:pPr eaLnBrk="1" hangingPunct="1"/>
            <a:r>
              <a:rPr lang="en-US" sz="2800" smtClean="0">
                <a:latin typeface="Berlin Sans FB Demi" pitchFamily="34" charset="0"/>
              </a:rPr>
              <a:t>Suicide has many warning signs</a:t>
            </a:r>
          </a:p>
          <a:p>
            <a:pPr eaLnBrk="1" hangingPunct="1"/>
            <a:r>
              <a:rPr lang="en-US" sz="2800" smtClean="0">
                <a:latin typeface="Berlin Sans FB Demi" pitchFamily="34" charset="0"/>
              </a:rPr>
              <a:t>Use of drugs/alcohol can put people at risk because of impaired judgment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6705600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Facts about Suicide Cont.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257800" y="2133600"/>
            <a:ext cx="3352800" cy="3352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Berlin Sans FB Demi" pitchFamily="34" charset="0"/>
              </a:rPr>
              <a:t>3</a:t>
            </a:r>
            <a:r>
              <a:rPr lang="en-US" sz="2400" baseline="30000" dirty="0" smtClean="0">
                <a:latin typeface="Berlin Sans FB Demi" pitchFamily="34" charset="0"/>
              </a:rPr>
              <a:t>rd</a:t>
            </a:r>
            <a:r>
              <a:rPr lang="en-US" sz="2400" dirty="0" smtClean="0">
                <a:latin typeface="Berlin Sans FB Demi" pitchFamily="34" charset="0"/>
              </a:rPr>
              <a:t> leading cause of death for ages 15 – 24</a:t>
            </a:r>
          </a:p>
          <a:p>
            <a:pPr eaLnBrk="1" hangingPunct="1"/>
            <a:r>
              <a:rPr lang="en-US" sz="2400" dirty="0" smtClean="0">
                <a:latin typeface="Berlin Sans FB Demi" pitchFamily="34" charset="0"/>
              </a:rPr>
              <a:t>More women attempt suicide and more men commit </a:t>
            </a:r>
            <a:r>
              <a:rPr lang="en-US" sz="2400" dirty="0" smtClean="0">
                <a:latin typeface="Berlin Sans FB Demi" pitchFamily="34" charset="0"/>
              </a:rPr>
              <a:t>suicide</a:t>
            </a:r>
          </a:p>
          <a:p>
            <a:pPr eaLnBrk="1" hangingPunct="1"/>
            <a:r>
              <a:rPr lang="en-US" sz="2400" dirty="0" smtClean="0">
                <a:latin typeface="Berlin Sans FB Demi" pitchFamily="34" charset="0"/>
              </a:rPr>
              <a:t>Males are 4 times more likely to die from suicide</a:t>
            </a:r>
            <a:endParaRPr lang="en-US" sz="2400" dirty="0" smtClean="0">
              <a:latin typeface="Berlin Sans FB Demi" pitchFamily="34" charset="0"/>
            </a:endParaRPr>
          </a:p>
        </p:txBody>
      </p:sp>
      <p:pic>
        <p:nvPicPr>
          <p:cNvPr id="15365" name="Picture 5" descr="http://www.instablogsimages.com/images/2007/09/19/suicide_669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667000"/>
            <a:ext cx="4114800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More Stats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7924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1828800" y="228600"/>
            <a:ext cx="7315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Statistics on Suicide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DO TEENS </a:t>
            </a:r>
            <a:br>
              <a:rPr lang="en-US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COMMIT SUICIDE?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019800" cy="4648200"/>
          </a:xfrm>
        </p:spPr>
        <p:txBody>
          <a:bodyPr/>
          <a:lstStyle/>
          <a:p>
            <a:pPr eaLnBrk="1" hangingPunct="1"/>
            <a:endParaRPr lang="en-US" sz="4000" b="1" smtClean="0">
              <a:cs typeface="Times New Roman" pitchFamily="28" charset="0"/>
            </a:endParaRPr>
          </a:p>
          <a:p>
            <a:pPr eaLnBrk="1" hangingPunct="1"/>
            <a:r>
              <a:rPr lang="en-US" sz="4000" b="1" smtClean="0">
                <a:cs typeface="Times New Roman" pitchFamily="28" charset="0"/>
              </a:rPr>
              <a:t>Undefeatable </a:t>
            </a:r>
            <a:r>
              <a:rPr lang="en-US" sz="4000" b="1" smtClean="0"/>
              <a:t>conflict</a:t>
            </a:r>
          </a:p>
          <a:p>
            <a:pPr lvl="1" eaLnBrk="1" hangingPunct="1"/>
            <a:r>
              <a:rPr lang="en-US" sz="3600" smtClean="0"/>
              <a:t>Every problem has a solution! Gather information and seek out help to overcome this conflict.</a:t>
            </a:r>
          </a:p>
        </p:txBody>
      </p:sp>
      <p:pic>
        <p:nvPicPr>
          <p:cNvPr id="4100" name="Picture 6" descr="http://s3.images.com/huge.1.6804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9575" y="1828800"/>
            <a:ext cx="2613025" cy="480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DO TEENS </a:t>
            </a:r>
            <a:br>
              <a:rPr lang="en-US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COMMIT SUICIDE?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/>
            <a:endParaRPr lang="en-US" sz="4400" b="1" smtClean="0"/>
          </a:p>
          <a:p>
            <a:pPr eaLnBrk="1" hangingPunct="1"/>
            <a:r>
              <a:rPr lang="en-US" sz="4400" b="1" smtClean="0"/>
              <a:t>To punish significant people</a:t>
            </a:r>
          </a:p>
          <a:p>
            <a:pPr lvl="1" eaLnBrk="1" hangingPunct="1"/>
            <a:r>
              <a:rPr lang="en-US" sz="4000" smtClean="0"/>
              <a:t>People will feel terrible, but your life will be gone. You are the one being punished.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267200" cy="4876800"/>
          </a:xfrm>
        </p:spPr>
        <p:txBody>
          <a:bodyPr/>
          <a:lstStyle/>
          <a:p>
            <a:pPr eaLnBrk="1" hangingPunct="1"/>
            <a:endParaRPr lang="en-US" sz="2800" b="1" smtClean="0"/>
          </a:p>
          <a:p>
            <a:pPr eaLnBrk="1" hangingPunct="1"/>
            <a:r>
              <a:rPr lang="en-US" sz="3600" b="1" smtClean="0"/>
              <a:t>Intolerable living situations</a:t>
            </a:r>
          </a:p>
          <a:p>
            <a:pPr lvl="1" eaLnBrk="1" hangingPunct="1"/>
            <a:r>
              <a:rPr lang="en-US" sz="3200" smtClean="0"/>
              <a:t>Remember…you are going to grow up and eventually leave your home. Time and age are on your side</a:t>
            </a:r>
            <a:r>
              <a:rPr lang="en-US" sz="2400" smtClean="0"/>
              <a:t>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DO TEENS </a:t>
            </a:r>
            <a:br>
              <a:rPr lang="en-US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COMMIT SUICIDE?</a:t>
            </a:r>
          </a:p>
        </p:txBody>
      </p:sp>
      <p:pic>
        <p:nvPicPr>
          <p:cNvPr id="6148" name="Picture 6" descr="http://s3.images.com/medium.22.112261.JPG">
            <a:hlinkClick r:id="rId2" tooltip="ImageZoo - lonely teenager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124200"/>
            <a:ext cx="2209800" cy="32496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  <p:bldP spid="410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WHY ELSE DO TEENS COMMIT SUICIDE?</a:t>
            </a:r>
            <a:endParaRPr lang="en-US" sz="3300" dirty="0"/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smtClean="0"/>
              <a:t>Pressure to be responsible and to succeed</a:t>
            </a:r>
          </a:p>
          <a:p>
            <a:r>
              <a:rPr lang="en-US" smtClean="0"/>
              <a:t>Failure in relationship or divorce</a:t>
            </a:r>
          </a:p>
          <a:p>
            <a:r>
              <a:rPr lang="en-US" smtClean="0"/>
              <a:t>Failures in school or work</a:t>
            </a:r>
          </a:p>
          <a:p>
            <a:r>
              <a:rPr lang="en-US" smtClean="0"/>
              <a:t>Pregnancy or STD</a:t>
            </a:r>
          </a:p>
          <a:p>
            <a:r>
              <a:rPr lang="en-US" smtClean="0"/>
              <a:t>Trouble with the law</a:t>
            </a:r>
          </a:p>
          <a:p>
            <a:r>
              <a:rPr lang="en-US" smtClean="0"/>
              <a:t>Death or separation</a:t>
            </a:r>
          </a:p>
          <a:p>
            <a:r>
              <a:rPr lang="en-US" smtClean="0"/>
              <a:t>Medical problems</a:t>
            </a:r>
          </a:p>
          <a:p>
            <a:r>
              <a:rPr lang="en-US" smtClean="0"/>
              <a:t>Family problems</a:t>
            </a:r>
          </a:p>
          <a:p>
            <a:r>
              <a:rPr lang="en-US" smtClean="0"/>
              <a:t>Alcohol or drug abuse</a:t>
            </a:r>
          </a:p>
          <a:p>
            <a:r>
              <a:rPr lang="en-US" smtClean="0"/>
              <a:t>Financial difficulties</a:t>
            </a:r>
          </a:p>
        </p:txBody>
      </p:sp>
      <p:pic>
        <p:nvPicPr>
          <p:cNvPr id="7172" name="Picture 2" descr="http://s3.images.com/medium.3.19350.JPG">
            <a:hlinkClick r:id="rId2" tooltip="Steve Dininno - Man with pickaxe on edge of splitting cli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889250"/>
            <a:ext cx="2619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42672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Warning signs for suicide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209800"/>
            <a:ext cx="6248400" cy="3840163"/>
          </a:xfrm>
        </p:spPr>
        <p:txBody>
          <a:bodyPr/>
          <a:lstStyle/>
          <a:p>
            <a:pPr eaLnBrk="1" hangingPunct="1"/>
            <a:r>
              <a:rPr lang="en-US" smtClean="0">
                <a:latin typeface="Berlin Sans FB" pitchFamily="34" charset="0"/>
              </a:rPr>
              <a:t>Feeling hopeless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Withdrawing from family and friends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Neglecting basic needs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Experiencing loss of energy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Taking more risks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Using alcohol and drugs</a:t>
            </a:r>
          </a:p>
          <a:p>
            <a:pPr eaLnBrk="1" hangingPunct="1"/>
            <a:r>
              <a:rPr lang="en-US" smtClean="0">
                <a:latin typeface="Berlin Sans FB" pitchFamily="34" charset="0"/>
              </a:rPr>
              <a:t>Giving away personal things</a:t>
            </a:r>
          </a:p>
        </p:txBody>
      </p:sp>
      <p:pic>
        <p:nvPicPr>
          <p:cNvPr id="15364" name="Picture 5" descr="http://www.dreamscape.com/cnytc/images/Just%20the%20blu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04800"/>
            <a:ext cx="32766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http://www.divatv.co.uk/images/programmes/106490/HomelessHarvardL_hirez_002lis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388620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&quot;No&quot; Symbol 3"/>
          <p:cNvSpPr/>
          <p:nvPr/>
        </p:nvSpPr>
        <p:spPr>
          <a:xfrm>
            <a:off x="0" y="152400"/>
            <a:ext cx="8915400" cy="6705600"/>
          </a:xfrm>
          <a:prstGeom prst="noSmoking">
            <a:avLst/>
          </a:prstGeom>
          <a:solidFill>
            <a:schemeClr val="accent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NOT To Do</a:t>
            </a:r>
            <a:br>
              <a:rPr lang="en-US" smtClean="0"/>
            </a:br>
            <a:endParaRPr 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981200"/>
            <a:ext cx="6629400" cy="449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Do not sound or act shocked.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Do not just try to cheer your friend up.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Do not use emotional blackmail or guilt such as, “think of how upset your friends and family will be.”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Do not promise to keep the plan a secret.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Grief </a:t>
            </a:r>
            <a:r>
              <a:rPr lang="en-US" dirty="0" smtClean="0"/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 natural </a:t>
            </a:r>
            <a:r>
              <a:rPr lang="en-US" sz="3600" dirty="0" smtClean="0"/>
              <a:t>response or expression </a:t>
            </a:r>
            <a:r>
              <a:rPr lang="en-US" sz="3600" dirty="0" smtClean="0"/>
              <a:t>to any loss or difficult change</a:t>
            </a:r>
          </a:p>
          <a:p>
            <a:pPr lvl="1" eaLnBrk="1" hangingPunct="1"/>
            <a:r>
              <a:rPr lang="en-US" sz="3600" dirty="0" smtClean="0"/>
              <a:t>Experienced by all people</a:t>
            </a:r>
          </a:p>
          <a:p>
            <a:pPr lvl="1" eaLnBrk="1" hangingPunct="1"/>
            <a:r>
              <a:rPr lang="en-US" sz="3600" dirty="0" smtClean="0"/>
              <a:t>Expressed in varying ways</a:t>
            </a:r>
          </a:p>
        </p:txBody>
      </p:sp>
      <p:pic>
        <p:nvPicPr>
          <p:cNvPr id="4100" name="Picture 5" descr="http://www.google.ca/images?q=tbn:LgjNL_wU5Ez4fM:http://www.newhope-grief.org/teengrief/images/memo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0"/>
            <a:ext cx="1789139" cy="217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http://www.google.ca/images?q=tbn:a5_Gu0Yw8uAa9M:http://server.militarynews.com/globe/Web%2520Art/grief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04800"/>
            <a:ext cx="2770875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305800" cy="1066800"/>
          </a:xfrm>
        </p:spPr>
        <p:txBody>
          <a:bodyPr/>
          <a:lstStyle/>
          <a:p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 smtClean="0"/>
              <a:t>Remember</a:t>
            </a:r>
            <a:r>
              <a:rPr lang="en-US" b="1" dirty="0" smtClean="0"/>
              <a:t> </a:t>
            </a:r>
            <a:r>
              <a:rPr lang="en-US" b="1" u="sng" dirty="0" smtClean="0"/>
              <a:t>CLUES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000" b="1" dirty="0" smtClean="0"/>
              <a:t>Five Action Steps to Help a Troubled Person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839200" cy="5105400"/>
          </a:xfrm>
        </p:spPr>
        <p:txBody>
          <a:bodyPr rtlCol="0">
            <a:normAutofit fontScale="55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6900" b="1" i="1" dirty="0" smtClean="0">
                <a:latin typeface="Arial Black" pitchFamily="34" charset="0"/>
              </a:rPr>
              <a:t>C</a:t>
            </a:r>
            <a:r>
              <a:rPr lang="en-US" sz="6900" b="1" i="1" dirty="0" smtClean="0"/>
              <a:t>onnect.</a:t>
            </a:r>
            <a:r>
              <a:rPr lang="en-US" sz="6900" dirty="0" smtClean="0"/>
              <a:t>  </a:t>
            </a:r>
            <a:r>
              <a:rPr lang="en-US" sz="4200" dirty="0" smtClean="0"/>
              <a:t>-Make contact. Reach out, talk to them. Notice their pain.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 </a:t>
            </a:r>
            <a:r>
              <a:rPr lang="en-US" sz="6300" b="1" i="1" dirty="0" smtClean="0">
                <a:latin typeface="Arial Black" pitchFamily="34" charset="0"/>
              </a:rPr>
              <a:t>L</a:t>
            </a:r>
            <a:r>
              <a:rPr lang="en-US" sz="6300" b="1" i="1" dirty="0" smtClean="0"/>
              <a:t>isten.</a:t>
            </a:r>
            <a:r>
              <a:rPr lang="en-US" sz="6300" dirty="0" smtClean="0"/>
              <a:t> </a:t>
            </a:r>
            <a:r>
              <a:rPr lang="en-US" sz="4600" dirty="0" smtClean="0"/>
              <a:t>-Take the time and really pay attention. You don't have to have all the answers. Just listen.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600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300" dirty="0" smtClean="0"/>
              <a:t> </a:t>
            </a:r>
            <a:r>
              <a:rPr lang="en-US" sz="6300" b="1" i="1" dirty="0" smtClean="0">
                <a:latin typeface="Arial Black" pitchFamily="34" charset="0"/>
              </a:rPr>
              <a:t>U</a:t>
            </a:r>
            <a:r>
              <a:rPr lang="en-US" sz="6300" b="1" i="1" dirty="0" smtClean="0"/>
              <a:t>nderstand.</a:t>
            </a:r>
            <a:r>
              <a:rPr lang="en-US" sz="6300" dirty="0" smtClean="0"/>
              <a:t>   </a:t>
            </a:r>
            <a:r>
              <a:rPr lang="en-US" dirty="0" smtClean="0"/>
              <a:t>-</a:t>
            </a:r>
            <a:r>
              <a:rPr lang="en-US" sz="4600" dirty="0" smtClean="0"/>
              <a:t>Nod, pay attention, let them know you appreciate what they are going through.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sz="6300" b="1" dirty="0" smtClean="0">
                <a:latin typeface="Arial Black" pitchFamily="34" charset="0"/>
              </a:rPr>
              <a:t>E</a:t>
            </a:r>
            <a:r>
              <a:rPr lang="en-US" sz="6300" b="1" i="1" dirty="0" smtClean="0"/>
              <a:t>xpress Concern.  </a:t>
            </a:r>
            <a:r>
              <a:rPr lang="en-US" sz="4200" b="1" i="1" dirty="0" smtClean="0"/>
              <a:t>-</a:t>
            </a:r>
            <a:r>
              <a:rPr lang="en-US" sz="4200" dirty="0" smtClean="0"/>
              <a:t>Say that you care, worried, and want to help.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300" b="1" i="1" dirty="0" smtClean="0">
                <a:latin typeface="Arial Black" pitchFamily="34" charset="0"/>
              </a:rPr>
              <a:t>S</a:t>
            </a:r>
            <a:r>
              <a:rPr lang="en-US" sz="6300" b="1" i="1" dirty="0" smtClean="0"/>
              <a:t>eek Help</a:t>
            </a:r>
            <a:r>
              <a:rPr lang="en-US" b="1" i="1" dirty="0" smtClean="0"/>
              <a:t>.   -</a:t>
            </a:r>
            <a:r>
              <a:rPr lang="en-US" sz="4200" dirty="0" smtClean="0"/>
              <a:t>Tell them you want to go with them to talk to a third person, preferably an adult with experience and the ability to help.  Enlarge the circle of support.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48150" y="2967038"/>
            <a:ext cx="18573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charset="0"/>
            </a:endParaRPr>
          </a:p>
        </p:txBody>
      </p:sp>
      <p:pic>
        <p:nvPicPr>
          <p:cNvPr id="12293" name="Picture 3" descr="C:\Documents and Settings\sjohnson01\Local Settings\Temporary Internet Files\Content.IE5\SIAKUOAH\MCSY01434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6900" y="304800"/>
            <a:ext cx="927100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347663" y="2732088"/>
            <a:ext cx="3175" cy="0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MARTInkAnnotation1"/>
          <p:cNvSpPr/>
          <p:nvPr/>
        </p:nvSpPr>
        <p:spPr>
          <a:xfrm>
            <a:off x="206375" y="2517775"/>
            <a:ext cx="1463675" cy="669925"/>
          </a:xfrm>
          <a:custGeom>
            <a:avLst/>
            <a:gdLst/>
            <a:ahLst/>
            <a:cxnLst/>
            <a:rect l="0" t="0" r="0" b="0"/>
            <a:pathLst>
              <a:path w="1462771" h="669691">
                <a:moveTo>
                  <a:pt x="141590" y="214279"/>
                </a:moveTo>
                <a:lnTo>
                  <a:pt x="179514" y="185836"/>
                </a:lnTo>
                <a:lnTo>
                  <a:pt x="207838" y="168148"/>
                </a:lnTo>
                <a:lnTo>
                  <a:pt x="236880" y="151968"/>
                </a:lnTo>
                <a:lnTo>
                  <a:pt x="240835" y="148925"/>
                </a:lnTo>
                <a:lnTo>
                  <a:pt x="245457" y="146898"/>
                </a:lnTo>
                <a:lnTo>
                  <a:pt x="260450" y="143051"/>
                </a:lnTo>
                <a:lnTo>
                  <a:pt x="388646" y="77357"/>
                </a:lnTo>
                <a:lnTo>
                  <a:pt x="432052" y="59497"/>
                </a:lnTo>
                <a:lnTo>
                  <a:pt x="447294" y="56190"/>
                </a:lnTo>
                <a:lnTo>
                  <a:pt x="455526" y="55308"/>
                </a:lnTo>
                <a:lnTo>
                  <a:pt x="462998" y="52736"/>
                </a:lnTo>
                <a:lnTo>
                  <a:pt x="483987" y="41619"/>
                </a:lnTo>
                <a:lnTo>
                  <a:pt x="525971" y="31726"/>
                </a:lnTo>
                <a:lnTo>
                  <a:pt x="570269" y="24764"/>
                </a:lnTo>
                <a:lnTo>
                  <a:pt x="597020" y="19882"/>
                </a:lnTo>
                <a:lnTo>
                  <a:pt x="623798" y="15789"/>
                </a:lnTo>
                <a:lnTo>
                  <a:pt x="650584" y="10938"/>
                </a:lnTo>
                <a:lnTo>
                  <a:pt x="696223" y="8173"/>
                </a:lnTo>
                <a:lnTo>
                  <a:pt x="738018" y="1881"/>
                </a:lnTo>
                <a:lnTo>
                  <a:pt x="779971" y="345"/>
                </a:lnTo>
                <a:lnTo>
                  <a:pt x="845394" y="0"/>
                </a:lnTo>
                <a:lnTo>
                  <a:pt x="901182" y="7039"/>
                </a:lnTo>
                <a:lnTo>
                  <a:pt x="936501" y="10991"/>
                </a:lnTo>
                <a:lnTo>
                  <a:pt x="979250" y="21216"/>
                </a:lnTo>
                <a:lnTo>
                  <a:pt x="1035115" y="28672"/>
                </a:lnTo>
                <a:lnTo>
                  <a:pt x="1058619" y="34553"/>
                </a:lnTo>
                <a:lnTo>
                  <a:pt x="1113195" y="55392"/>
                </a:lnTo>
                <a:lnTo>
                  <a:pt x="1156440" y="69196"/>
                </a:lnTo>
                <a:lnTo>
                  <a:pt x="1194674" y="87357"/>
                </a:lnTo>
                <a:lnTo>
                  <a:pt x="1221899" y="100274"/>
                </a:lnTo>
                <a:lnTo>
                  <a:pt x="1248817" y="116669"/>
                </a:lnTo>
                <a:lnTo>
                  <a:pt x="1293513" y="145899"/>
                </a:lnTo>
                <a:lnTo>
                  <a:pt x="1319315" y="163701"/>
                </a:lnTo>
                <a:lnTo>
                  <a:pt x="1339968" y="180552"/>
                </a:lnTo>
                <a:lnTo>
                  <a:pt x="1358656" y="194254"/>
                </a:lnTo>
                <a:lnTo>
                  <a:pt x="1370756" y="208355"/>
                </a:lnTo>
                <a:lnTo>
                  <a:pt x="1388724" y="228288"/>
                </a:lnTo>
                <a:lnTo>
                  <a:pt x="1406616" y="246762"/>
                </a:lnTo>
                <a:lnTo>
                  <a:pt x="1419744" y="264804"/>
                </a:lnTo>
                <a:lnTo>
                  <a:pt x="1429918" y="282717"/>
                </a:lnTo>
                <a:lnTo>
                  <a:pt x="1439216" y="300592"/>
                </a:lnTo>
                <a:lnTo>
                  <a:pt x="1448255" y="318456"/>
                </a:lnTo>
                <a:lnTo>
                  <a:pt x="1451588" y="330364"/>
                </a:lnTo>
                <a:lnTo>
                  <a:pt x="1454062" y="342270"/>
                </a:lnTo>
                <a:lnTo>
                  <a:pt x="1460040" y="360130"/>
                </a:lnTo>
                <a:lnTo>
                  <a:pt x="1462253" y="377990"/>
                </a:lnTo>
                <a:lnTo>
                  <a:pt x="1462770" y="389896"/>
                </a:lnTo>
                <a:lnTo>
                  <a:pt x="1460354" y="401802"/>
                </a:lnTo>
                <a:lnTo>
                  <a:pt x="1456965" y="413709"/>
                </a:lnTo>
                <a:lnTo>
                  <a:pt x="1454066" y="430576"/>
                </a:lnTo>
                <a:lnTo>
                  <a:pt x="1448356" y="443290"/>
                </a:lnTo>
                <a:lnTo>
                  <a:pt x="1445231" y="458192"/>
                </a:lnTo>
                <a:lnTo>
                  <a:pt x="1435788" y="475265"/>
                </a:lnTo>
                <a:lnTo>
                  <a:pt x="1427286" y="489053"/>
                </a:lnTo>
                <a:lnTo>
                  <a:pt x="1424369" y="492712"/>
                </a:lnTo>
                <a:lnTo>
                  <a:pt x="1415837" y="499423"/>
                </a:lnTo>
                <a:lnTo>
                  <a:pt x="1398930" y="511816"/>
                </a:lnTo>
                <a:lnTo>
                  <a:pt x="1385044" y="523818"/>
                </a:lnTo>
                <a:lnTo>
                  <a:pt x="1353948" y="544676"/>
                </a:lnTo>
                <a:lnTo>
                  <a:pt x="1331804" y="556583"/>
                </a:lnTo>
                <a:lnTo>
                  <a:pt x="1320126" y="559891"/>
                </a:lnTo>
                <a:lnTo>
                  <a:pt x="1308322" y="562353"/>
                </a:lnTo>
                <a:lnTo>
                  <a:pt x="1290519" y="568325"/>
                </a:lnTo>
                <a:lnTo>
                  <a:pt x="1266726" y="573492"/>
                </a:lnTo>
                <a:lnTo>
                  <a:pt x="1260775" y="575793"/>
                </a:lnTo>
                <a:lnTo>
                  <a:pt x="1210012" y="586264"/>
                </a:lnTo>
                <a:lnTo>
                  <a:pt x="1165436" y="589057"/>
                </a:lnTo>
                <a:lnTo>
                  <a:pt x="1123452" y="589290"/>
                </a:lnTo>
                <a:lnTo>
                  <a:pt x="1079154" y="596389"/>
                </a:lnTo>
                <a:lnTo>
                  <a:pt x="1034552" y="599002"/>
                </a:lnTo>
                <a:lnTo>
                  <a:pt x="989910" y="605911"/>
                </a:lnTo>
                <a:lnTo>
                  <a:pt x="953199" y="607926"/>
                </a:lnTo>
                <a:lnTo>
                  <a:pt x="911405" y="614203"/>
                </a:lnTo>
                <a:lnTo>
                  <a:pt x="869452" y="620477"/>
                </a:lnTo>
                <a:lnTo>
                  <a:pt x="829084" y="625135"/>
                </a:lnTo>
                <a:lnTo>
                  <a:pt x="783922" y="631934"/>
                </a:lnTo>
                <a:lnTo>
                  <a:pt x="751275" y="636016"/>
                </a:lnTo>
                <a:lnTo>
                  <a:pt x="720105" y="640863"/>
                </a:lnTo>
                <a:lnTo>
                  <a:pt x="685734" y="644945"/>
                </a:lnTo>
                <a:lnTo>
                  <a:pt x="650414" y="649792"/>
                </a:lnTo>
                <a:lnTo>
                  <a:pt x="614814" y="653875"/>
                </a:lnTo>
                <a:lnTo>
                  <a:pt x="571969" y="659402"/>
                </a:lnTo>
                <a:lnTo>
                  <a:pt x="527714" y="661486"/>
                </a:lnTo>
                <a:lnTo>
                  <a:pt x="483400" y="667778"/>
                </a:lnTo>
                <a:lnTo>
                  <a:pt x="440950" y="669315"/>
                </a:lnTo>
                <a:lnTo>
                  <a:pt x="321461" y="669690"/>
                </a:lnTo>
                <a:lnTo>
                  <a:pt x="275704" y="662625"/>
                </a:lnTo>
                <a:lnTo>
                  <a:pt x="258743" y="660598"/>
                </a:lnTo>
                <a:lnTo>
                  <a:pt x="213199" y="645604"/>
                </a:lnTo>
                <a:lnTo>
                  <a:pt x="168472" y="627005"/>
                </a:lnTo>
                <a:lnTo>
                  <a:pt x="142197" y="609042"/>
                </a:lnTo>
                <a:lnTo>
                  <a:pt x="136041" y="605447"/>
                </a:lnTo>
                <a:lnTo>
                  <a:pt x="126556" y="596160"/>
                </a:lnTo>
                <a:lnTo>
                  <a:pt x="112993" y="579775"/>
                </a:lnTo>
                <a:lnTo>
                  <a:pt x="95372" y="561201"/>
                </a:lnTo>
                <a:lnTo>
                  <a:pt x="76200" y="540849"/>
                </a:lnTo>
                <a:lnTo>
                  <a:pt x="65110" y="523589"/>
                </a:lnTo>
                <a:lnTo>
                  <a:pt x="54547" y="505907"/>
                </a:lnTo>
                <a:lnTo>
                  <a:pt x="40283" y="488101"/>
                </a:lnTo>
                <a:lnTo>
                  <a:pt x="32734" y="476206"/>
                </a:lnTo>
                <a:lnTo>
                  <a:pt x="28718" y="464306"/>
                </a:lnTo>
                <a:lnTo>
                  <a:pt x="25940" y="452402"/>
                </a:lnTo>
                <a:lnTo>
                  <a:pt x="18798" y="434544"/>
                </a:lnTo>
                <a:lnTo>
                  <a:pt x="11391" y="416685"/>
                </a:lnTo>
                <a:lnTo>
                  <a:pt x="8755" y="398826"/>
                </a:lnTo>
                <a:lnTo>
                  <a:pt x="6982" y="380966"/>
                </a:lnTo>
                <a:lnTo>
                  <a:pt x="1606" y="363107"/>
                </a:lnTo>
                <a:lnTo>
                  <a:pt x="0" y="351201"/>
                </a:lnTo>
                <a:lnTo>
                  <a:pt x="1932" y="339295"/>
                </a:lnTo>
                <a:lnTo>
                  <a:pt x="5106" y="327388"/>
                </a:lnTo>
                <a:lnTo>
                  <a:pt x="7885" y="309529"/>
                </a:lnTo>
                <a:lnTo>
                  <a:pt x="13559" y="292661"/>
                </a:lnTo>
                <a:lnTo>
                  <a:pt x="18625" y="274925"/>
                </a:lnTo>
                <a:lnTo>
                  <a:pt x="26112" y="258376"/>
                </a:lnTo>
                <a:lnTo>
                  <a:pt x="37531" y="235006"/>
                </a:lnTo>
                <a:lnTo>
                  <a:pt x="41459" y="230081"/>
                </a:lnTo>
                <a:lnTo>
                  <a:pt x="55477" y="217418"/>
                </a:lnTo>
                <a:lnTo>
                  <a:pt x="67348" y="202531"/>
                </a:lnTo>
                <a:lnTo>
                  <a:pt x="89639" y="184926"/>
                </a:lnTo>
                <a:lnTo>
                  <a:pt x="109758" y="166552"/>
                </a:lnTo>
                <a:lnTo>
                  <a:pt x="127969" y="155599"/>
                </a:lnTo>
                <a:lnTo>
                  <a:pt x="170552" y="136963"/>
                </a:lnTo>
                <a:lnTo>
                  <a:pt x="213141" y="119035"/>
                </a:lnTo>
                <a:lnTo>
                  <a:pt x="234008" y="111093"/>
                </a:lnTo>
                <a:lnTo>
                  <a:pt x="284739" y="101334"/>
                </a:lnTo>
                <a:lnTo>
                  <a:pt x="329150" y="93866"/>
                </a:lnTo>
                <a:lnTo>
                  <a:pt x="370977" y="90172"/>
                </a:lnTo>
                <a:lnTo>
                  <a:pt x="411577" y="89443"/>
                </a:lnTo>
                <a:lnTo>
                  <a:pt x="555452" y="89264"/>
                </a:lnTo>
                <a:lnTo>
                  <a:pt x="591087" y="94004"/>
                </a:lnTo>
                <a:lnTo>
                  <a:pt x="626781" y="101692"/>
                </a:lnTo>
                <a:lnTo>
                  <a:pt x="662492" y="105513"/>
                </a:lnTo>
                <a:lnTo>
                  <a:pt x="698208" y="111386"/>
                </a:lnTo>
                <a:lnTo>
                  <a:pt x="733927" y="124150"/>
                </a:lnTo>
                <a:lnTo>
                  <a:pt x="769645" y="135760"/>
                </a:lnTo>
                <a:lnTo>
                  <a:pt x="805364" y="145484"/>
                </a:lnTo>
                <a:lnTo>
                  <a:pt x="841083" y="159389"/>
                </a:lnTo>
                <a:lnTo>
                  <a:pt x="870187" y="170371"/>
                </a:lnTo>
                <a:lnTo>
                  <a:pt x="918473" y="1874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http://www.bsu.edu/students/cpsc/media/general/be_a_frien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743200"/>
            <a:ext cx="42672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dirty="0" smtClean="0">
                <a:latin typeface="Berlin Sans FB Demi" pitchFamily="34" charset="0"/>
              </a:rPr>
              <a:t>Giving and Getting Help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038600" y="2133600"/>
            <a:ext cx="4800600" cy="3733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Berlin Sans FB" pitchFamily="34" charset="0"/>
              </a:rPr>
              <a:t>Take all talk of suicide seriously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Tell your friend suicide is not the answer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Change negative thoughts into positive ones</a:t>
            </a:r>
          </a:p>
          <a:p>
            <a:pPr eaLnBrk="1" hangingPunct="1"/>
            <a:r>
              <a:rPr lang="en-US" sz="2800" smtClean="0">
                <a:latin typeface="Berlin Sans FB" pitchFamily="34" charset="0"/>
              </a:rPr>
              <a:t>Don’t keep a secret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SUICIDAL THOUGHTS - WHAT TO DO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763000" cy="4724400"/>
          </a:xfrm>
        </p:spPr>
        <p:txBody>
          <a:bodyPr/>
          <a:lstStyle/>
          <a:p>
            <a:r>
              <a:rPr lang="en-US" dirty="0" smtClean="0"/>
              <a:t>Dial: 911 </a:t>
            </a:r>
          </a:p>
          <a:p>
            <a:r>
              <a:rPr lang="en-US" dirty="0" smtClean="0"/>
              <a:t>Dial: Macomb County Crisis Center - </a:t>
            </a:r>
            <a:br>
              <a:rPr lang="en-US" dirty="0" smtClean="0"/>
            </a:br>
            <a:r>
              <a:rPr lang="en-US" dirty="0" smtClean="0"/>
              <a:t>(24 hours) 586-307-9100</a:t>
            </a:r>
          </a:p>
          <a:p>
            <a:r>
              <a:rPr lang="en-US" dirty="0" smtClean="0"/>
              <a:t>Dial: 1-800-273-TALK </a:t>
            </a:r>
          </a:p>
          <a:p>
            <a:r>
              <a:rPr lang="en-US" dirty="0" smtClean="0"/>
              <a:t>Check yourself into the emergency room. </a:t>
            </a:r>
          </a:p>
          <a:p>
            <a:r>
              <a:rPr lang="en-US" dirty="0" smtClean="0"/>
              <a:t>Tell someone who can help you find help immediately. </a:t>
            </a:r>
          </a:p>
          <a:p>
            <a:r>
              <a:rPr lang="en-US" dirty="0" smtClean="0"/>
              <a:t>Stay away from things that might hurt you. </a:t>
            </a:r>
          </a:p>
          <a:p>
            <a:r>
              <a:rPr lang="en-US" dirty="0" smtClean="0"/>
              <a:t>Most people can be treated with a combination of antidepressant medication and psychotherapy.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Berlin Sans FB" pitchFamily="34" charset="0"/>
              </a:rPr>
              <a:t>Types of Losses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Death of a loved 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Separation or divorce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Miscarriage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Illness, injury, or disability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Loss of job, property or pet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Children leaving home (empty nest syndrome)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Health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Loss of safety after a traumatic event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Moving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Graduation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Retiring</a:t>
            </a:r>
          </a:p>
        </p:txBody>
      </p:sp>
      <p:pic>
        <p:nvPicPr>
          <p:cNvPr id="5124" name="Picture 5" descr="http://www.google.ca/images?q=tbn:0b0Z4hdMKY71nM:http://www.tsunamis.com/women-in-grie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7174" y="1752600"/>
            <a:ext cx="2501864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http://www.google.ca/images?q=tbn:o7cvaMUBMKx6cM:http://www.advance-counseling-denver-boulder.com/human-2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572000"/>
            <a:ext cx="2011363" cy="195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914400"/>
          </a:xfrm>
        </p:spPr>
        <p:txBody>
          <a:bodyPr/>
          <a:lstStyle/>
          <a:p>
            <a:pPr eaLnBrk="1" hangingPunct="1"/>
            <a:r>
              <a:rPr lang="en-US" smtClean="0"/>
              <a:t>Five Stages of Loss </a:t>
            </a:r>
            <a:r>
              <a:rPr lang="en-US" sz="2000" smtClean="0"/>
              <a:t>by Elizabeth Kubler-Ross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838200"/>
          </a:xfrm>
        </p:spPr>
        <p:txBody>
          <a:bodyPr/>
          <a:lstStyle/>
          <a:p>
            <a:pPr marL="838200" indent="-838200" eaLnBrk="1" hangingPunct="1">
              <a:lnSpc>
                <a:spcPct val="90000"/>
              </a:lnSpc>
              <a:buFontTx/>
              <a:buAutoNum type="arabicPeriod"/>
            </a:pPr>
            <a:endParaRPr lang="en-US" sz="5000" b="1" dirty="0" smtClean="0">
              <a:latin typeface="Berlin Sans FB" pitchFamily="34" charset="0"/>
            </a:endParaRPr>
          </a:p>
          <a:p>
            <a:pPr marL="838200" indent="-838200" eaLnBrk="1" hangingPunct="1">
              <a:lnSpc>
                <a:spcPct val="90000"/>
              </a:lnSpc>
              <a:buFontTx/>
              <a:buNone/>
            </a:pPr>
            <a:r>
              <a:rPr lang="en-US" sz="5000" b="1" dirty="0" smtClean="0">
                <a:latin typeface="Berlin Sans FB" pitchFamily="34" charset="0"/>
              </a:rPr>
              <a:t>2.  Anger</a:t>
            </a:r>
            <a:r>
              <a:rPr lang="en-US" sz="4400" dirty="0" smtClean="0">
                <a:latin typeface="Berlin Sans FB" pitchFamily="34" charset="0"/>
              </a:rPr>
              <a:t> – feeling of being cheated or treated unfairly</a:t>
            </a:r>
          </a:p>
          <a:p>
            <a:pPr marL="838200" indent="-8382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1143000"/>
            <a:ext cx="891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 dirty="0">
                <a:latin typeface="Berlin Sans FB" pitchFamily="34" charset="0"/>
              </a:rPr>
              <a:t>1.  Denial</a:t>
            </a:r>
            <a:r>
              <a:rPr lang="en-US" sz="4400" dirty="0">
                <a:latin typeface="Berlin Sans FB" pitchFamily="34" charset="0"/>
              </a:rPr>
              <a:t> – deny the loss, have a feeling of numbness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4114800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000" b="1" dirty="0">
                <a:latin typeface="Berlin Sans FB" pitchFamily="34" charset="0"/>
              </a:rPr>
              <a:t>3. Bargaining</a:t>
            </a:r>
            <a:r>
              <a:rPr lang="en-US" sz="4400" dirty="0">
                <a:latin typeface="Berlin Sans FB" pitchFamily="34" charset="0"/>
              </a:rPr>
              <a:t> – feeling that if you had done something differently things would be different, or the “take me instead” perception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  <p:bldP spid="31748" grpId="0" autoUpdateAnimBg="0"/>
      <p:bldP spid="317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2590800"/>
          </a:xfrm>
        </p:spPr>
        <p:txBody>
          <a:bodyPr/>
          <a:lstStyle/>
          <a:p>
            <a:pPr marL="914400" indent="-914400" eaLnBrk="1" hangingPunct="1">
              <a:lnSpc>
                <a:spcPct val="90000"/>
              </a:lnSpc>
              <a:buFontTx/>
              <a:buNone/>
            </a:pPr>
            <a:r>
              <a:rPr lang="en-US" sz="4400" dirty="0" smtClean="0">
                <a:latin typeface="Berlin Sans FB" pitchFamily="34" charset="0"/>
              </a:rPr>
              <a:t>4. </a:t>
            </a:r>
            <a:r>
              <a:rPr lang="en-US" sz="5000" b="1" dirty="0" smtClean="0">
                <a:latin typeface="Berlin Sans FB" pitchFamily="34" charset="0"/>
              </a:rPr>
              <a:t>Depression</a:t>
            </a:r>
            <a:r>
              <a:rPr lang="en-US" sz="4400" dirty="0" smtClean="0">
                <a:latin typeface="Berlin Sans FB" pitchFamily="34" charset="0"/>
              </a:rPr>
              <a:t> -  may have little interest in life or feeling unable to complete or engage in simple tasks</a:t>
            </a:r>
          </a:p>
          <a:p>
            <a:pPr marL="914400" indent="-914400"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5334000" y="3962400"/>
            <a:ext cx="3810000" cy="2362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 rot="5400000">
            <a:off x="6210300" y="4991100"/>
            <a:ext cx="2057400" cy="609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5 4 3 2 1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5791200" cy="255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4400" dirty="0">
                <a:latin typeface="Berlin Sans FB" pitchFamily="34" charset="0"/>
              </a:rPr>
              <a:t>5.  </a:t>
            </a:r>
            <a:r>
              <a:rPr lang="en-US" sz="5000" b="1" dirty="0">
                <a:latin typeface="Berlin Sans FB" pitchFamily="34" charset="0"/>
              </a:rPr>
              <a:t>Acceptance</a:t>
            </a:r>
            <a:r>
              <a:rPr lang="en-US" sz="4400" dirty="0">
                <a:latin typeface="Berlin Sans FB" pitchFamily="34" charset="0"/>
              </a:rPr>
              <a:t> – transition toward life as it has changed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8198" name="Picture 8" descr="http://www.google.ca/images?q=tbn:z743zIKBahUT5M:http://www.sidsalliance.org/enespanol/grief-mom-steps_15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0"/>
            <a:ext cx="131892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Funerals, Wakes, </a:t>
            </a:r>
            <a:br>
              <a:rPr lang="en-US" dirty="0" smtClean="0">
                <a:latin typeface="Berlin Sans FB Demi" pitchFamily="34" charset="0"/>
              </a:rPr>
            </a:br>
            <a:r>
              <a:rPr lang="en-US" dirty="0" smtClean="0">
                <a:latin typeface="Berlin Sans FB Demi" pitchFamily="34" charset="0"/>
              </a:rPr>
              <a:t>and Memorial Services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81534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u="sng" smtClean="0">
                <a:latin typeface="Berlin Sans FB Demi" pitchFamily="34" charset="0"/>
              </a:rPr>
              <a:t>Purpose:</a:t>
            </a:r>
            <a:r>
              <a:rPr lang="en-US" sz="2800" smtClean="0">
                <a:latin typeface="Berlin Sans FB Demi" pitchFamily="34" charset="0"/>
              </a:rPr>
              <a:t>  Help the family get through the grieving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 Demi" pitchFamily="34" charset="0"/>
              </a:rPr>
              <a:t>Funeral – ceremony in which deceased person is buried.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 Demi" pitchFamily="34" charset="0"/>
              </a:rPr>
              <a:t>Wake – view or watch over                    deceased person before funeral.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Berlin Sans FB Demi" pitchFamily="34" charset="0"/>
              </a:rPr>
              <a:t>Memorial Service – ceremony to            remember the deceased.</a:t>
            </a:r>
          </a:p>
        </p:txBody>
      </p:sp>
      <p:pic>
        <p:nvPicPr>
          <p:cNvPr id="9220" name="Picture 5" descr="http://www.funeral-celebrant.com/images/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660775"/>
            <a:ext cx="32766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1828800"/>
            <a:ext cx="5486400" cy="12192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	          </a:t>
            </a:r>
            <a:r>
              <a:rPr lang="en-US" sz="3200" dirty="0" smtClean="0">
                <a:latin typeface="Berlin Sans FB Demi" pitchFamily="34" charset="0"/>
              </a:rPr>
              <a:t>Loss can cause stress.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atin typeface="Berlin Sans FB Demi" pitchFamily="34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3200" dirty="0" smtClean="0">
              <a:latin typeface="Berlin Sans FB Dem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457200"/>
            <a:ext cx="365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atin typeface="Berlin Sans FB Demi" pitchFamily="34" charset="0"/>
              </a:rPr>
              <a:t>Coping with Loss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52400" y="4876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Tension headaches, increase in blood pressure, irritable, confused, stress related illness.</a:t>
            </a:r>
          </a:p>
        </p:txBody>
      </p:sp>
      <p:pic>
        <p:nvPicPr>
          <p:cNvPr id="10245" name="Picture 8" descr="http://shahidul.files.wordpress.com/2007/10/l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4648200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743200"/>
            <a:ext cx="2000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3657600"/>
            <a:ext cx="586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Berlin Sans FB Demi" pitchFamily="34" charset="0"/>
              </a:rPr>
              <a:t>What are some physical and emotional effects of stress?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365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Berlin Sans FB Demi" pitchFamily="34" charset="0"/>
              </a:rPr>
              <a:t>Help for dealing with loss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590800"/>
            <a:ext cx="5181600" cy="32004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	</a:t>
            </a:r>
            <a:r>
              <a:rPr lang="en-US" sz="2000" b="1" i="1" u="sng" dirty="0" smtClean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Helping yourself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Get plenty of rest/relaxation                                                          but stick to any normal routine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Share memories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Express your feelings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latin typeface="Berlin Sans FB Demi" pitchFamily="34" charset="0"/>
              </a:rPr>
              <a:t>Don’t blame yourself</a:t>
            </a:r>
          </a:p>
        </p:txBody>
      </p:sp>
      <p:pic>
        <p:nvPicPr>
          <p:cNvPr id="11268" name="Picture 7" descr="http://www.storycorps.net/img/homepage/rotate.ph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33400"/>
            <a:ext cx="40386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038600" y="3733800"/>
            <a:ext cx="4572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b="1" i="1" u="sng" dirty="0">
                <a:solidFill>
                  <a:schemeClr val="accent1">
                    <a:lumMod val="50000"/>
                  </a:schemeClr>
                </a:solidFill>
                <a:latin typeface="Berlin Sans FB Demi" pitchFamily="34" charset="0"/>
              </a:rPr>
              <a:t>Helping others</a:t>
            </a:r>
          </a:p>
          <a:p>
            <a:pPr>
              <a:lnSpc>
                <a:spcPct val="90000"/>
              </a:lnSpc>
              <a:defRPr/>
            </a:pPr>
            <a:endParaRPr lang="en-US" sz="2000" b="1" i="1" u="sng" dirty="0">
              <a:latin typeface="Berlin Sans FB Demi" pitchFamily="34" charset="0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Berlin Sans FB Demi" pitchFamily="34" charset="0"/>
              </a:rPr>
              <a:t>  Show your support through simple actions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endParaRPr lang="en-US" sz="2000" dirty="0">
              <a:latin typeface="Berlin Sans FB Demi" pitchFamily="34" charset="0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Berlin Sans FB Demi" pitchFamily="34" charset="0"/>
              </a:rPr>
              <a:t>Let the person know you are there for him/her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defRPr/>
            </a:pPr>
            <a:endParaRPr lang="en-US" sz="2000" dirty="0">
              <a:latin typeface="Berlin Sans FB Demi" pitchFamily="34" charset="0"/>
            </a:endParaRP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000" dirty="0">
                <a:latin typeface="Berlin Sans FB Demi" pitchFamily="34" charset="0"/>
              </a:rPr>
              <a:t>Tell the person they are strong and will learn to live with the loss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allAtOnce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C:\Documents and Settings\sjohnson01\Local Settings\Temporary Internet Files\Content.IE5\IXM9Q9Q9\MCj04417640000[1].png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810000" y="0"/>
            <a:ext cx="5715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6" descr="C:\Documents and Settings\sjohnson01\Local Settings\Temporary Internet Files\Content.IE5\EBO9STYP\MCj04417600000[1].png"/>
          <p:cNvPicPr>
            <a:picLocks noChangeAspect="1" noChangeArrowheads="1"/>
          </p:cNvPicPr>
          <p:nvPr/>
        </p:nvPicPr>
        <p:blipFill>
          <a:blip r:embed="rId3" cstate="print">
            <a:lum bright="74000"/>
          </a:blip>
          <a:srcRect/>
          <a:stretch>
            <a:fillRect/>
          </a:stretch>
        </p:blipFill>
        <p:spPr bwMode="auto">
          <a:xfrm>
            <a:off x="-304800" y="-685800"/>
            <a:ext cx="54864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eaLnBrk="1" hangingPunct="1"/>
            <a:r>
              <a:rPr lang="en-US" b="1" smtClean="0"/>
              <a:t>What to Say</a:t>
            </a:r>
            <a:r>
              <a:rPr lang="en-US" smtClean="0"/>
              <a:t>: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4953000" cy="5257800"/>
          </a:xfrm>
        </p:spPr>
        <p:txBody>
          <a:bodyPr/>
          <a:lstStyle/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I'm sorry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I'm sad for you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How are you doing with all this?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I don't know why it happened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What can I do for you?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I'm here and I want to listen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Please tell me what you are feeling </a:t>
            </a:r>
          </a:p>
          <a:p>
            <a:pPr eaLnBrk="1" hangingPunct="1"/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This must be hard for you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48200" y="1143000"/>
            <a:ext cx="44958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What's the hardest part for you?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I'll call you tomorrow (and do it!)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You must really be hurting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It isn't fair, is it?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You must really feel angry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Take all the time you need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5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Thank you for sharing your feelings</a:t>
            </a:r>
          </a:p>
          <a:p>
            <a:pPr>
              <a:defRPr/>
            </a:pP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495</TotalTime>
  <Words>848</Words>
  <Application>Microsoft Office PowerPoint</Application>
  <PresentationFormat>On-screen Show (4:3)</PresentationFormat>
  <Paragraphs>160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Times New Roman</vt:lpstr>
      <vt:lpstr>Arial</vt:lpstr>
      <vt:lpstr>Trebuchet MS</vt:lpstr>
      <vt:lpstr>Calibri</vt:lpstr>
      <vt:lpstr>Wingdings</vt:lpstr>
      <vt:lpstr>Berlin Sans FB Demi</vt:lpstr>
      <vt:lpstr>Berlin Sans FB</vt:lpstr>
      <vt:lpstr>Mod</vt:lpstr>
      <vt:lpstr>Grief and Suicide </vt:lpstr>
      <vt:lpstr>Grief  </vt:lpstr>
      <vt:lpstr>Types of Losses</vt:lpstr>
      <vt:lpstr>Five Stages of Loss by Elizabeth Kubler-Ross</vt:lpstr>
      <vt:lpstr>Slide 5</vt:lpstr>
      <vt:lpstr>Funerals, Wakes,  and Memorial Services</vt:lpstr>
      <vt:lpstr>Coping with Loss</vt:lpstr>
      <vt:lpstr>Help for dealing with loss</vt:lpstr>
      <vt:lpstr>What to Say:</vt:lpstr>
      <vt:lpstr> A permanent solution to a temporary problem.</vt:lpstr>
      <vt:lpstr>Facts about suicide</vt:lpstr>
      <vt:lpstr>Facts about Suicide Cont.</vt:lpstr>
      <vt:lpstr>More Stats</vt:lpstr>
      <vt:lpstr>WHY DO TEENS  COMMIT SUICIDE?</vt:lpstr>
      <vt:lpstr>WHY DO TEENS  COMMIT SUICIDE?</vt:lpstr>
      <vt:lpstr>WHY DO TEENS  COMMIT SUICIDE?</vt:lpstr>
      <vt:lpstr>WHY ELSE DO TEENS COMMIT SUICIDE?</vt:lpstr>
      <vt:lpstr>Warning signs for suicide</vt:lpstr>
      <vt:lpstr>What NOT To Do </vt:lpstr>
      <vt:lpstr> Remember CLUES Five Action Steps to Help a Troubled Person  </vt:lpstr>
      <vt:lpstr>Giving and Getting Help</vt:lpstr>
      <vt:lpstr>SUICIDAL THOUGHTS - WHAT TO DO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Austin ISD</dc:creator>
  <cp:lastModifiedBy>CVS</cp:lastModifiedBy>
  <cp:revision>36</cp:revision>
  <dcterms:created xsi:type="dcterms:W3CDTF">2005-08-19T18:47:26Z</dcterms:created>
  <dcterms:modified xsi:type="dcterms:W3CDTF">2013-03-25T17:36:50Z</dcterms:modified>
</cp:coreProperties>
</file>