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52"/>
  </p:notesMasterIdLst>
  <p:handoutMasterIdLst>
    <p:handoutMasterId r:id="rId53"/>
  </p:handoutMasterIdLst>
  <p:sldIdLst>
    <p:sldId id="256" r:id="rId6"/>
    <p:sldId id="257" r:id="rId7"/>
    <p:sldId id="258" r:id="rId8"/>
    <p:sldId id="261" r:id="rId9"/>
    <p:sldId id="262" r:id="rId10"/>
    <p:sldId id="304" r:id="rId11"/>
    <p:sldId id="305" r:id="rId12"/>
    <p:sldId id="263" r:id="rId13"/>
    <p:sldId id="264" r:id="rId14"/>
    <p:sldId id="265" r:id="rId15"/>
    <p:sldId id="266" r:id="rId16"/>
    <p:sldId id="267" r:id="rId17"/>
    <p:sldId id="269" r:id="rId18"/>
    <p:sldId id="268" r:id="rId19"/>
    <p:sldId id="270" r:id="rId20"/>
    <p:sldId id="271" r:id="rId21"/>
    <p:sldId id="272" r:id="rId22"/>
    <p:sldId id="273" r:id="rId23"/>
    <p:sldId id="275" r:id="rId24"/>
    <p:sldId id="274" r:id="rId25"/>
    <p:sldId id="276" r:id="rId26"/>
    <p:sldId id="277" r:id="rId27"/>
    <p:sldId id="278" r:id="rId28"/>
    <p:sldId id="280" r:id="rId29"/>
    <p:sldId id="279" r:id="rId30"/>
    <p:sldId id="281" r:id="rId31"/>
    <p:sldId id="282" r:id="rId32"/>
    <p:sldId id="283" r:id="rId33"/>
    <p:sldId id="284" r:id="rId34"/>
    <p:sldId id="285" r:id="rId35"/>
    <p:sldId id="286" r:id="rId36"/>
    <p:sldId id="287" r:id="rId37"/>
    <p:sldId id="306" r:id="rId38"/>
    <p:sldId id="288" r:id="rId39"/>
    <p:sldId id="289" r:id="rId40"/>
    <p:sldId id="290" r:id="rId41"/>
    <p:sldId id="291" r:id="rId42"/>
    <p:sldId id="292" r:id="rId43"/>
    <p:sldId id="294" r:id="rId44"/>
    <p:sldId id="293" r:id="rId45"/>
    <p:sldId id="296" r:id="rId46"/>
    <p:sldId id="297" r:id="rId47"/>
    <p:sldId id="299" r:id="rId48"/>
    <p:sldId id="300" r:id="rId49"/>
    <p:sldId id="301" r:id="rId50"/>
    <p:sldId id="307" r:id="rId51"/>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64" autoAdjust="0"/>
    <p:restoredTop sz="94660"/>
  </p:normalViewPr>
  <p:slideViewPr>
    <p:cSldViewPr>
      <p:cViewPr varScale="1">
        <p:scale>
          <a:sx n="82" d="100"/>
          <a:sy n="82" d="100"/>
        </p:scale>
        <p:origin x="96"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theme" Target="theme/theme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474"/>
          </a:xfrm>
          <a:prstGeom prst="rect">
            <a:avLst/>
          </a:prstGeom>
        </p:spPr>
        <p:txBody>
          <a:bodyPr vert="horz" lIns="93049" tIns="46525" rIns="93049" bIns="46525"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8474"/>
          </a:xfrm>
          <a:prstGeom prst="rect">
            <a:avLst/>
          </a:prstGeom>
        </p:spPr>
        <p:txBody>
          <a:bodyPr vert="horz" lIns="93049" tIns="46525" rIns="93049" bIns="46525" rtlCol="0"/>
          <a:lstStyle>
            <a:lvl1pPr algn="r">
              <a:defRPr sz="1200"/>
            </a:lvl1pPr>
          </a:lstStyle>
          <a:p>
            <a:fld id="{8CDB5257-007B-48BE-BD62-7714EA24EF98}" type="datetimeFigureOut">
              <a:rPr lang="en-US" smtClean="0"/>
              <a:pPr/>
              <a:t>11/28/2017</a:t>
            </a:fld>
            <a:endParaRPr lang="en-US"/>
          </a:p>
        </p:txBody>
      </p:sp>
      <p:sp>
        <p:nvSpPr>
          <p:cNvPr id="4" name="Footer Placeholder 3"/>
          <p:cNvSpPr>
            <a:spLocks noGrp="1"/>
          </p:cNvSpPr>
          <p:nvPr>
            <p:ph type="ftr" sz="quarter" idx="2"/>
          </p:nvPr>
        </p:nvSpPr>
        <p:spPr>
          <a:xfrm>
            <a:off x="0" y="8893003"/>
            <a:ext cx="3066733" cy="468474"/>
          </a:xfrm>
          <a:prstGeom prst="rect">
            <a:avLst/>
          </a:prstGeom>
        </p:spPr>
        <p:txBody>
          <a:bodyPr vert="horz" lIns="93049" tIns="46525" rIns="93049" bIns="46525"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003"/>
            <a:ext cx="3066733" cy="468474"/>
          </a:xfrm>
          <a:prstGeom prst="rect">
            <a:avLst/>
          </a:prstGeom>
        </p:spPr>
        <p:txBody>
          <a:bodyPr vert="horz" lIns="93049" tIns="46525" rIns="93049" bIns="46525" rtlCol="0" anchor="b"/>
          <a:lstStyle>
            <a:lvl1pPr algn="r">
              <a:defRPr sz="1200"/>
            </a:lvl1pPr>
          </a:lstStyle>
          <a:p>
            <a:fld id="{DD88FF6C-F510-4BA2-B6BB-9BEF5FC08657}" type="slidenum">
              <a:rPr lang="en-US" smtClean="0"/>
              <a:pPr/>
              <a:t>‹#›</a:t>
            </a:fld>
            <a:endParaRPr lang="en-US"/>
          </a:p>
        </p:txBody>
      </p:sp>
    </p:spTree>
    <p:extLst>
      <p:ext uri="{BB962C8B-B14F-4D97-AF65-F5344CB8AC3E}">
        <p14:creationId xmlns:p14="http://schemas.microsoft.com/office/powerpoint/2010/main" val="34386041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733" cy="470072"/>
          </a:xfrm>
          <a:prstGeom prst="rect">
            <a:avLst/>
          </a:prstGeom>
        </p:spPr>
        <p:txBody>
          <a:bodyPr vert="horz" lIns="93049" tIns="46525" rIns="93049" bIns="46525" rtlCol="0"/>
          <a:lstStyle>
            <a:lvl1pPr algn="l">
              <a:defRPr sz="1200"/>
            </a:lvl1pPr>
          </a:lstStyle>
          <a:p>
            <a:endParaRPr lang="en-US"/>
          </a:p>
        </p:txBody>
      </p:sp>
      <p:sp>
        <p:nvSpPr>
          <p:cNvPr id="3" name="Date Placeholder 2"/>
          <p:cNvSpPr>
            <a:spLocks noGrp="1"/>
          </p:cNvSpPr>
          <p:nvPr>
            <p:ph type="dt" idx="1"/>
          </p:nvPr>
        </p:nvSpPr>
        <p:spPr>
          <a:xfrm>
            <a:off x="4008705" y="1"/>
            <a:ext cx="3066733" cy="470072"/>
          </a:xfrm>
          <a:prstGeom prst="rect">
            <a:avLst/>
          </a:prstGeom>
        </p:spPr>
        <p:txBody>
          <a:bodyPr vert="horz" lIns="93049" tIns="46525" rIns="93049" bIns="46525" rtlCol="0"/>
          <a:lstStyle>
            <a:lvl1pPr algn="r">
              <a:defRPr sz="1200"/>
            </a:lvl1pPr>
          </a:lstStyle>
          <a:p>
            <a:fld id="{B066B898-CC53-4211-ACEF-4F041CCBD7C0}" type="datetimeFigureOut">
              <a:rPr lang="en-US" smtClean="0"/>
              <a:pPr/>
              <a:t>11/28/2017</a:t>
            </a:fld>
            <a:endParaRPr lang="en-US"/>
          </a:p>
        </p:txBody>
      </p:sp>
      <p:sp>
        <p:nvSpPr>
          <p:cNvPr id="4" name="Slide Image Placeholder 3"/>
          <p:cNvSpPr>
            <a:spLocks noGrp="1" noRot="1" noChangeAspect="1"/>
          </p:cNvSpPr>
          <p:nvPr>
            <p:ph type="sldImg" idx="2"/>
          </p:nvPr>
        </p:nvSpPr>
        <p:spPr>
          <a:xfrm>
            <a:off x="1431925" y="1169988"/>
            <a:ext cx="4213225" cy="3159125"/>
          </a:xfrm>
          <a:prstGeom prst="rect">
            <a:avLst/>
          </a:prstGeom>
          <a:noFill/>
          <a:ln w="12700">
            <a:solidFill>
              <a:prstClr val="black"/>
            </a:solidFill>
          </a:ln>
        </p:spPr>
        <p:txBody>
          <a:bodyPr vert="horz" lIns="93049" tIns="46525" rIns="93049" bIns="46525" rtlCol="0" anchor="ctr"/>
          <a:lstStyle/>
          <a:p>
            <a:endParaRPr lang="en-US"/>
          </a:p>
        </p:txBody>
      </p:sp>
      <p:sp>
        <p:nvSpPr>
          <p:cNvPr id="5" name="Notes Placeholder 4"/>
          <p:cNvSpPr>
            <a:spLocks noGrp="1"/>
          </p:cNvSpPr>
          <p:nvPr>
            <p:ph type="body" sz="quarter" idx="3"/>
          </p:nvPr>
        </p:nvSpPr>
        <p:spPr>
          <a:xfrm>
            <a:off x="707708" y="4505660"/>
            <a:ext cx="5661660" cy="3687031"/>
          </a:xfrm>
          <a:prstGeom prst="rect">
            <a:avLst/>
          </a:prstGeom>
        </p:spPr>
        <p:txBody>
          <a:bodyPr vert="horz" lIns="93049" tIns="46525" rIns="93049" bIns="465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003"/>
            <a:ext cx="3066733" cy="470072"/>
          </a:xfrm>
          <a:prstGeom prst="rect">
            <a:avLst/>
          </a:prstGeom>
        </p:spPr>
        <p:txBody>
          <a:bodyPr vert="horz" lIns="93049" tIns="46525" rIns="93049" bIns="46525"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3003"/>
            <a:ext cx="3066733" cy="470072"/>
          </a:xfrm>
          <a:prstGeom prst="rect">
            <a:avLst/>
          </a:prstGeom>
        </p:spPr>
        <p:txBody>
          <a:bodyPr vert="horz" lIns="93049" tIns="46525" rIns="93049" bIns="46525" rtlCol="0" anchor="b"/>
          <a:lstStyle>
            <a:lvl1pPr algn="r">
              <a:defRPr sz="1200"/>
            </a:lvl1pPr>
          </a:lstStyle>
          <a:p>
            <a:fld id="{BB6C8E81-90A6-40A1-8711-3A19E1234BEC}" type="slidenum">
              <a:rPr lang="en-US" smtClean="0"/>
              <a:pPr/>
              <a:t>‹#›</a:t>
            </a:fld>
            <a:endParaRPr lang="en-US"/>
          </a:p>
        </p:txBody>
      </p:sp>
    </p:spTree>
    <p:extLst>
      <p:ext uri="{BB962C8B-B14F-4D97-AF65-F5344CB8AC3E}">
        <p14:creationId xmlns:p14="http://schemas.microsoft.com/office/powerpoint/2010/main" val="34150413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818E1-DDB8-40C1-9AB4-EBAD04A9DAB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000" cap="small" baseline="0">
                <a:solidFill>
                  <a:schemeClr val="accent6">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800" b="1" i="0" cap="small" baseline="0">
                <a:solidFill>
                  <a:srgbClr val="660066"/>
                </a:solidFill>
              </a:defRPr>
            </a:lvl1pPr>
            <a:lvl2pPr>
              <a:defRPr sz="3800" b="1" i="0" cap="small" baseline="0">
                <a:solidFill>
                  <a:srgbClr val="660066"/>
                </a:solidFill>
              </a:defRPr>
            </a:lvl2pPr>
            <a:lvl3pPr>
              <a:defRPr sz="3800" b="1" i="0" cap="small" baseline="0">
                <a:solidFill>
                  <a:srgbClr val="660066"/>
                </a:solidFill>
              </a:defRPr>
            </a:lvl3pPr>
            <a:lvl4pPr>
              <a:defRPr sz="3800" b="1" i="0" cap="small" baseline="0">
                <a:solidFill>
                  <a:srgbClr val="660066"/>
                </a:solidFill>
              </a:defRPr>
            </a:lvl4pPr>
            <a:lvl5pPr>
              <a:defRPr sz="3800" b="1" i="0" cap="small" baseline="0">
                <a:solidFill>
                  <a:srgbClr val="66006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5486400" cy="838200"/>
          </a:xfrm>
        </p:spPr>
        <p:txBody>
          <a:bodyPr anchor="b">
            <a:noAutofit/>
          </a:bodyPr>
          <a:lstStyle>
            <a:lvl1pPr algn="ctr">
              <a:defRPr sz="3600" b="1" u="sng" baseline="0">
                <a:uFill>
                  <a:solidFill>
                    <a:schemeClr val="accent6">
                      <a:lumMod val="50000"/>
                    </a:schemeClr>
                  </a:solidFill>
                </a:u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19800" y="1219200"/>
            <a:ext cx="2819400" cy="3886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en-US" dirty="0"/>
          </a:p>
        </p:txBody>
      </p:sp>
      <p:sp>
        <p:nvSpPr>
          <p:cNvPr id="4" name="Text Placeholder 3"/>
          <p:cNvSpPr>
            <a:spLocks noGrp="1"/>
          </p:cNvSpPr>
          <p:nvPr>
            <p:ph type="body" sz="half" idx="2"/>
          </p:nvPr>
        </p:nvSpPr>
        <p:spPr>
          <a:xfrm>
            <a:off x="152400" y="1219200"/>
            <a:ext cx="5715000" cy="5638800"/>
          </a:xfrm>
        </p:spPr>
        <p:txBody>
          <a:bodyPr>
            <a:noAutofit/>
          </a:bodyPr>
          <a:lstStyle>
            <a:lvl1pPr marL="0" indent="0">
              <a:buNone/>
              <a:defRPr sz="3200"/>
            </a:lvl1pPr>
            <a:lvl2pPr marL="457200" indent="0">
              <a:buNone/>
              <a:defRPr sz="3200"/>
            </a:lvl2pPr>
            <a:lvl3pPr marL="914400" indent="0">
              <a:buNone/>
              <a:defRPr sz="3200"/>
            </a:lvl3pPr>
            <a:lvl4pPr marL="1371600" indent="0">
              <a:buNone/>
              <a:defRPr sz="3200"/>
            </a:lvl4pPr>
            <a:lvl5pPr marL="1828800" indent="0">
              <a:buNone/>
              <a:defRPr sz="32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567F53-3D41-4DAD-BC17-8A33D0088C81}" type="datetimeFigureOut">
              <a:rPr lang="en-US" smtClean="0"/>
              <a:pPr/>
              <a:t>11/28/2017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3818E1-DDB8-40C1-9AB4-EBAD04A9DA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567F53-3D41-4DAD-BC17-8A33D0088C81}" type="datetimeFigureOut">
              <a:rPr lang="en-US" smtClean="0"/>
              <a:pPr/>
              <a:t>11/28/2017</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3818E1-DDB8-40C1-9AB4-EBAD04A9DAB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imgres?imgurl=http://www.biology.ccsu.edu/doan/HPV/HPV%20Images/Gardasil.jpg&amp;imgrefurl=http://www.biology.ccsu.edu/doan/HPV/HPV%20Vaccine.htm&amp;h=313&amp;w=655&amp;sz=27&amp;tbnid=IQtHxbL1VHWBTM:&amp;tbnh=66&amp;tbnw=138&amp;prev=/images?q=gardasil+picture&amp;hl=en&amp;usg=__g1JfnYEIFEWvIIEDvY0I0XUQdzI=&amp;ei=6LvVS-SqIsL68Abw1dXeDw&amp;sa=X&amp;oi=image_result&amp;resnum=2&amp;ct=image&amp;ved=0CAoQ9QEwAQ" TargetMode="Externa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lumMod val="40000"/>
                <a:lumOff val="60000"/>
              </a:schemeClr>
            </a:gs>
            <a:gs pos="4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1"/>
            <a:ext cx="7772400" cy="1470025"/>
          </a:xfrm>
        </p:spPr>
        <p:txBody>
          <a:bodyPr>
            <a:noAutofit/>
          </a:bodyPr>
          <a:lstStyle/>
          <a:p>
            <a:r>
              <a:rPr lang="en-US" sz="6000" dirty="0" smtClean="0"/>
              <a:t>The Female Reproductive System</a:t>
            </a:r>
            <a:endParaRPr lang="en-US" sz="6000" dirty="0"/>
          </a:p>
        </p:txBody>
      </p:sp>
      <p:sp>
        <p:nvSpPr>
          <p:cNvPr id="3" name="Subtitle 2"/>
          <p:cNvSpPr>
            <a:spLocks noGrp="1"/>
          </p:cNvSpPr>
          <p:nvPr>
            <p:ph type="subTitle" idx="1"/>
          </p:nvPr>
        </p:nvSpPr>
        <p:spPr>
          <a:xfrm>
            <a:off x="1371600" y="4724400"/>
            <a:ext cx="6400800" cy="914400"/>
          </a:xfrm>
        </p:spPr>
        <p:txBody>
          <a:bodyPr>
            <a:noAutofit/>
          </a:bodyPr>
          <a:lstStyle/>
          <a:p>
            <a:r>
              <a:rPr lang="en-US" sz="4800" dirty="0" smtClean="0">
                <a:solidFill>
                  <a:schemeClr val="accent3">
                    <a:lumMod val="50000"/>
                  </a:schemeClr>
                </a:solidFill>
              </a:rPr>
              <a:t>Anatomy, Conditions &amp; Care</a:t>
            </a:r>
            <a:endParaRPr lang="en-US" sz="4800" dirty="0">
              <a:solidFill>
                <a:schemeClr val="accent3">
                  <a:lumMod val="50000"/>
                </a:schemeClr>
              </a:solidFill>
            </a:endParaRPr>
          </a:p>
        </p:txBody>
      </p:sp>
      <p:pic>
        <p:nvPicPr>
          <p:cNvPr id="4" name="Picture 3" descr="fallopian tube close-up.jpg"/>
          <p:cNvPicPr>
            <a:picLocks noGrp="1" noChangeAspect="1"/>
          </p:cNvPicPr>
          <p:nvPr isPhoto="1"/>
        </p:nvPicPr>
        <p:blipFill>
          <a:blip r:embed="rId2" cstate="print">
            <a:lum/>
          </a:blip>
          <a:stretch>
            <a:fillRect/>
          </a:stretch>
        </p:blipFill>
        <p:spPr>
          <a:xfrm>
            <a:off x="2514600" y="152400"/>
            <a:ext cx="3429000" cy="24003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Fallopian Tubes (oviduct) </a:t>
            </a:r>
          </a:p>
        </p:txBody>
      </p:sp>
      <p:sp>
        <p:nvSpPr>
          <p:cNvPr id="4" name="Text Placeholder 3"/>
          <p:cNvSpPr>
            <a:spLocks noGrp="1"/>
          </p:cNvSpPr>
          <p:nvPr>
            <p:ph type="body" sz="half" idx="2"/>
          </p:nvPr>
        </p:nvSpPr>
        <p:spPr/>
        <p:txBody>
          <a:bodyPr/>
          <a:lstStyle/>
          <a:p>
            <a:r>
              <a:rPr lang="en-US" dirty="0"/>
              <a:t>Two tubes that collect the egg from the ovary each cycle, and where fertilization takes place when the sperm meets the egg. At one end of the fallopian tubes are the </a:t>
            </a:r>
            <a:r>
              <a:rPr lang="en-US" b="1" dirty="0" smtClean="0"/>
              <a:t> </a:t>
            </a:r>
            <a:endParaRPr lang="en-US" b="1" dirty="0"/>
          </a:p>
          <a:p>
            <a:r>
              <a:rPr lang="en-US" dirty="0"/>
              <a:t> </a:t>
            </a:r>
            <a:r>
              <a:rPr lang="en-US" b="1" dirty="0" err="1" smtClean="0"/>
              <a:t>Fimbria</a:t>
            </a:r>
            <a:r>
              <a:rPr lang="en-US" b="1" dirty="0" smtClean="0"/>
              <a:t> </a:t>
            </a:r>
            <a:r>
              <a:rPr lang="en-US" b="1" dirty="0"/>
              <a:t>-	</a:t>
            </a:r>
            <a:r>
              <a:rPr lang="en-US" dirty="0"/>
              <a:t>The fringed edges of the fallopian tubes/ oviducts that brush the ovaries during ovulation and guide the egg into the tubes.</a:t>
            </a:r>
          </a:p>
          <a:p>
            <a:endParaRPr lang="en-US" dirty="0"/>
          </a:p>
        </p:txBody>
      </p:sp>
      <p:pic>
        <p:nvPicPr>
          <p:cNvPr id="5" name="Content Placeholder 4" descr="female-repro"/>
          <p:cNvPicPr>
            <a:picLocks noGrp="1"/>
          </p:cNvPicPr>
          <p:nvPr>
            <p:ph idx="1"/>
          </p:nvPr>
        </p:nvPicPr>
        <p:blipFill>
          <a:blip r:embed="rId2" cstate="print"/>
          <a:srcRect b="34370"/>
          <a:stretch>
            <a:fillRect/>
          </a:stretch>
        </p:blipFill>
        <p:spPr bwMode="auto">
          <a:xfrm>
            <a:off x="6019800" y="1600200"/>
            <a:ext cx="2819400" cy="2898264"/>
          </a:xfrm>
          <a:prstGeom prst="rect">
            <a:avLst/>
          </a:prstGeom>
          <a:noFill/>
          <a:ln w="9525">
            <a:noFill/>
            <a:miter lim="800000"/>
            <a:headEnd/>
            <a:tailEnd/>
          </a:ln>
        </p:spPr>
      </p:pic>
      <p:cxnSp>
        <p:nvCxnSpPr>
          <p:cNvPr id="7" name="Straight Arrow Connector 6"/>
          <p:cNvCxnSpPr/>
          <p:nvPr/>
        </p:nvCxnSpPr>
        <p:spPr>
          <a:xfrm>
            <a:off x="5334000" y="990600"/>
            <a:ext cx="838200" cy="762000"/>
          </a:xfrm>
          <a:prstGeom prst="straightConnector1">
            <a:avLst/>
          </a:prstGeom>
          <a:ln w="666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334000" y="914400"/>
            <a:ext cx="2971800" cy="838200"/>
          </a:xfrm>
          <a:prstGeom prst="straightConnector1">
            <a:avLst/>
          </a:prstGeom>
          <a:ln w="666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4116946" y="2971800"/>
            <a:ext cx="2133600" cy="1066800"/>
          </a:xfrm>
          <a:prstGeom prst="straightConnector1">
            <a:avLst/>
          </a:prstGeom>
          <a:ln w="666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191000" y="2667000"/>
            <a:ext cx="4495800" cy="1600200"/>
          </a:xfrm>
          <a:prstGeom prst="straightConnector1">
            <a:avLst/>
          </a:prstGeom>
          <a:ln w="666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  (birth canal)-</a:t>
            </a:r>
          </a:p>
        </p:txBody>
      </p:sp>
      <p:sp>
        <p:nvSpPr>
          <p:cNvPr id="4" name="Text Placeholder 3"/>
          <p:cNvSpPr>
            <a:spLocks noGrp="1"/>
          </p:cNvSpPr>
          <p:nvPr>
            <p:ph type="body" sz="half" idx="2"/>
          </p:nvPr>
        </p:nvSpPr>
        <p:spPr/>
        <p:txBody>
          <a:bodyPr/>
          <a:lstStyle/>
          <a:p>
            <a:r>
              <a:rPr lang="en-US" dirty="0"/>
              <a:t>A collapsed, muscular passageway about 4-5 inches long that stretches to accommodate the penis during intercourse and during the delivery of the baby.</a:t>
            </a:r>
          </a:p>
          <a:p>
            <a:r>
              <a:rPr lang="en-US" dirty="0"/>
              <a:t> It is naturally cleansed by fluid secreted by the walls of the vagina and the cervix.</a:t>
            </a:r>
          </a:p>
          <a:p>
            <a:r>
              <a:rPr lang="en-US" b="1" dirty="0"/>
              <a:t> </a:t>
            </a:r>
            <a:endParaRPr lang="en-US" dirty="0"/>
          </a:p>
        </p:txBody>
      </p:sp>
      <p:pic>
        <p:nvPicPr>
          <p:cNvPr id="5" name="Content Placeholder 4" descr="female-repro"/>
          <p:cNvPicPr>
            <a:picLocks noGrp="1"/>
          </p:cNvPicPr>
          <p:nvPr>
            <p:ph idx="1"/>
          </p:nvPr>
        </p:nvPicPr>
        <p:blipFill>
          <a:blip r:embed="rId2" cstate="print"/>
          <a:srcRect t="9189"/>
          <a:stretch>
            <a:fillRect/>
          </a:stretch>
        </p:blipFill>
        <p:spPr bwMode="auto">
          <a:xfrm>
            <a:off x="5867400" y="762001"/>
            <a:ext cx="2971800" cy="3511070"/>
          </a:xfrm>
          <a:prstGeom prst="rect">
            <a:avLst/>
          </a:prstGeom>
          <a:noFill/>
          <a:ln w="9525">
            <a:noFill/>
            <a:miter lim="800000"/>
            <a:headEnd/>
            <a:tailEnd/>
          </a:ln>
        </p:spPr>
      </p:pic>
      <p:cxnSp>
        <p:nvCxnSpPr>
          <p:cNvPr id="7" name="Straight Arrow Connector 6"/>
          <p:cNvCxnSpPr/>
          <p:nvPr/>
        </p:nvCxnSpPr>
        <p:spPr>
          <a:xfrm rot="16200000" flipH="1">
            <a:off x="4838700" y="1028700"/>
            <a:ext cx="2362200" cy="2133600"/>
          </a:xfrm>
          <a:prstGeom prst="straightConnector1">
            <a:avLst/>
          </a:prstGeom>
          <a:ln w="730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Vaginal opening-</a:t>
            </a:r>
          </a:p>
        </p:txBody>
      </p:sp>
      <p:sp>
        <p:nvSpPr>
          <p:cNvPr id="4" name="Text Placeholder 3"/>
          <p:cNvSpPr>
            <a:spLocks noGrp="1"/>
          </p:cNvSpPr>
          <p:nvPr>
            <p:ph type="body" sz="half" idx="2"/>
          </p:nvPr>
        </p:nvSpPr>
        <p:spPr>
          <a:xfrm>
            <a:off x="152400" y="1219200"/>
            <a:ext cx="5105400" cy="5638800"/>
          </a:xfrm>
        </p:spPr>
        <p:txBody>
          <a:bodyPr/>
          <a:lstStyle/>
          <a:p>
            <a:r>
              <a:rPr lang="en-US" dirty="0" smtClean="0"/>
              <a:t>The opening into the vagina through which the penis is placed during intercourse, the baby passes during delivery, and the menstrual fluid leaves the body.</a:t>
            </a:r>
          </a:p>
          <a:p>
            <a:endParaRPr lang="en-US" dirty="0"/>
          </a:p>
        </p:txBody>
      </p:sp>
      <p:pic>
        <p:nvPicPr>
          <p:cNvPr id="5" name="Content Placeholder 4" descr="female-repro"/>
          <p:cNvPicPr>
            <a:picLocks noGrp="1"/>
          </p:cNvPicPr>
          <p:nvPr>
            <p:ph idx="1"/>
          </p:nvPr>
        </p:nvPicPr>
        <p:blipFill>
          <a:blip r:embed="rId2" cstate="print"/>
          <a:srcRect t="9189"/>
          <a:stretch>
            <a:fillRect/>
          </a:stretch>
        </p:blipFill>
        <p:spPr bwMode="auto">
          <a:xfrm>
            <a:off x="5257800" y="457201"/>
            <a:ext cx="3581400" cy="3815870"/>
          </a:xfrm>
          <a:prstGeom prst="rect">
            <a:avLst/>
          </a:prstGeom>
          <a:noFill/>
          <a:ln w="9525">
            <a:noFill/>
            <a:miter lim="800000"/>
            <a:headEnd/>
            <a:tailEnd/>
          </a:ln>
        </p:spPr>
      </p:pic>
      <p:cxnSp>
        <p:nvCxnSpPr>
          <p:cNvPr id="6" name="Straight Arrow Connector 5"/>
          <p:cNvCxnSpPr/>
          <p:nvPr/>
        </p:nvCxnSpPr>
        <p:spPr>
          <a:xfrm rot="16200000" flipH="1">
            <a:off x="4152900" y="1333500"/>
            <a:ext cx="3124200" cy="2286000"/>
          </a:xfrm>
          <a:prstGeom prst="straightConnector1">
            <a:avLst/>
          </a:prstGeom>
          <a:ln w="730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4495800"/>
          </a:xfrm>
        </p:spPr>
        <p:txBody>
          <a:bodyPr>
            <a:normAutofit/>
          </a:bodyPr>
          <a:lstStyle/>
          <a:p>
            <a:r>
              <a:rPr lang="en-US" b="1" dirty="0"/>
              <a:t>External Structures of the Female System</a:t>
            </a:r>
            <a:endParaRPr lang="en-US" b="1" u="sng" dirty="0"/>
          </a:p>
        </p:txBody>
      </p:sp>
      <p:pic>
        <p:nvPicPr>
          <p:cNvPr id="5" name="Picture 4" descr="fallopian tube close-up.jpg"/>
          <p:cNvPicPr>
            <a:picLocks noGrp="1" noChangeAspect="1"/>
          </p:cNvPicPr>
          <p:nvPr isPhoto="1"/>
        </p:nvPicPr>
        <p:blipFill>
          <a:blip r:embed="rId2" cstate="print">
            <a:lum/>
          </a:blip>
          <a:stretch>
            <a:fillRect/>
          </a:stretch>
        </p:blipFill>
        <p:spPr>
          <a:xfrm>
            <a:off x="2514600" y="152400"/>
            <a:ext cx="3429000" cy="2400300"/>
          </a:xfrm>
          <a:prstGeom prst="ellipse">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Vulva</a:t>
            </a:r>
          </a:p>
        </p:txBody>
      </p:sp>
      <p:sp>
        <p:nvSpPr>
          <p:cNvPr id="4" name="Text Placeholder 3"/>
          <p:cNvSpPr>
            <a:spLocks noGrp="1"/>
          </p:cNvSpPr>
          <p:nvPr>
            <p:ph type="body" sz="half" idx="2"/>
          </p:nvPr>
        </p:nvSpPr>
        <p:spPr>
          <a:xfrm>
            <a:off x="228600" y="1219200"/>
            <a:ext cx="3505200" cy="5638800"/>
          </a:xfrm>
        </p:spPr>
        <p:txBody>
          <a:bodyPr/>
          <a:lstStyle/>
          <a:p>
            <a:r>
              <a:rPr lang="en-US" b="1" dirty="0" smtClean="0"/>
              <a:t>-</a:t>
            </a:r>
            <a:r>
              <a:rPr lang="en-US" sz="4000" dirty="0" smtClean="0"/>
              <a:t>A </a:t>
            </a:r>
            <a:r>
              <a:rPr lang="en-US" sz="4000" dirty="0"/>
              <a:t>name for all parts of the external female genitalia.</a:t>
            </a:r>
            <a:endParaRPr lang="en-US" sz="4000" b="1" dirty="0"/>
          </a:p>
          <a:p>
            <a:endParaRPr lang="en-US" dirty="0"/>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3581400" y="1998594"/>
            <a:ext cx="5257800" cy="3792606"/>
          </a:xfrm>
          <a:prstGeom prst="rect">
            <a:avLst/>
          </a:prstGeom>
          <a:noFill/>
          <a:ln w="9525">
            <a:noFill/>
            <a:miter lim="800000"/>
            <a:headEnd/>
            <a:tailEnd/>
          </a:ln>
        </p:spPr>
      </p:pic>
      <p:sp>
        <p:nvSpPr>
          <p:cNvPr id="6" name="Left Brace 5"/>
          <p:cNvSpPr/>
          <p:nvPr/>
        </p:nvSpPr>
        <p:spPr>
          <a:xfrm rot="18502601">
            <a:off x="4472891" y="4433861"/>
            <a:ext cx="1143000" cy="2438400"/>
          </a:xfrm>
          <a:prstGeom prst="leftBrace">
            <a:avLst/>
          </a:prstGeom>
          <a:ln w="76200" cmpd="sng"/>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Labia </a:t>
            </a:r>
            <a:r>
              <a:rPr lang="en-US" dirty="0" err="1"/>
              <a:t>Majora</a:t>
            </a:r>
            <a:endParaRPr lang="en-US" dirty="0"/>
          </a:p>
        </p:txBody>
      </p:sp>
      <p:sp>
        <p:nvSpPr>
          <p:cNvPr id="4" name="Text Placeholder 3"/>
          <p:cNvSpPr>
            <a:spLocks noGrp="1"/>
          </p:cNvSpPr>
          <p:nvPr>
            <p:ph type="body" sz="half" idx="2"/>
          </p:nvPr>
        </p:nvSpPr>
        <p:spPr>
          <a:xfrm>
            <a:off x="152400" y="1219200"/>
            <a:ext cx="4800600" cy="5638800"/>
          </a:xfrm>
        </p:spPr>
        <p:txBody>
          <a:bodyPr/>
          <a:lstStyle/>
          <a:p>
            <a:r>
              <a:rPr lang="en-US" b="1" dirty="0" smtClean="0"/>
              <a:t>- </a:t>
            </a:r>
            <a:r>
              <a:rPr lang="en-US" dirty="0"/>
              <a:t>The fatty, outer lips that form the vulva’s protective rim. Covered with pubic hair on a mature female. Surround and protect the labia </a:t>
            </a:r>
            <a:r>
              <a:rPr lang="en-US" dirty="0" err="1"/>
              <a:t>minora</a:t>
            </a:r>
            <a:r>
              <a:rPr lang="en-US" dirty="0"/>
              <a:t>.</a:t>
            </a:r>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4800600" y="685800"/>
            <a:ext cx="4343400" cy="3706044"/>
          </a:xfrm>
          <a:prstGeom prst="rect">
            <a:avLst/>
          </a:prstGeom>
          <a:noFill/>
          <a:ln w="9525">
            <a:noFill/>
            <a:miter lim="800000"/>
            <a:headEnd/>
            <a:tailEnd/>
          </a:ln>
        </p:spPr>
      </p:pic>
      <p:sp>
        <p:nvSpPr>
          <p:cNvPr id="6" name="Rounded Rectangle 5"/>
          <p:cNvSpPr/>
          <p:nvPr/>
        </p:nvSpPr>
        <p:spPr>
          <a:xfrm rot="1672924">
            <a:off x="5338365" y="3992152"/>
            <a:ext cx="1853807" cy="317190"/>
          </a:xfrm>
          <a:prstGeom prst="roundRect">
            <a:avLst>
              <a:gd name="adj" fmla="val 321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rot="16200000" flipH="1">
            <a:off x="3581400" y="1524000"/>
            <a:ext cx="2971800" cy="17526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Labia </a:t>
            </a:r>
            <a:r>
              <a:rPr lang="en-US" dirty="0" err="1"/>
              <a:t>Minora</a:t>
            </a:r>
            <a:endParaRPr lang="en-US" dirty="0"/>
          </a:p>
        </p:txBody>
      </p:sp>
      <p:sp>
        <p:nvSpPr>
          <p:cNvPr id="4" name="Text Placeholder 3"/>
          <p:cNvSpPr>
            <a:spLocks noGrp="1"/>
          </p:cNvSpPr>
          <p:nvPr>
            <p:ph type="body" sz="half" idx="2"/>
          </p:nvPr>
        </p:nvSpPr>
        <p:spPr>
          <a:xfrm>
            <a:off x="152400" y="1219200"/>
            <a:ext cx="5105400" cy="5638800"/>
          </a:xfrm>
        </p:spPr>
        <p:txBody>
          <a:bodyPr/>
          <a:lstStyle/>
          <a:p>
            <a:r>
              <a:rPr lang="en-US" dirty="0" smtClean="0"/>
              <a:t>The </a:t>
            </a:r>
            <a:r>
              <a:rPr lang="en-US" dirty="0"/>
              <a:t>small, inner lips that surround the vaginal opening that come together above the urethra to form the clitoral hood. </a:t>
            </a:r>
          </a:p>
          <a:p>
            <a:endParaRPr lang="en-US" dirty="0"/>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5105400" y="0"/>
            <a:ext cx="3810000" cy="3401244"/>
          </a:xfrm>
          <a:prstGeom prst="rect">
            <a:avLst/>
          </a:prstGeom>
          <a:noFill/>
          <a:ln w="9525">
            <a:noFill/>
            <a:miter lim="800000"/>
            <a:headEnd/>
            <a:tailEnd/>
          </a:ln>
        </p:spPr>
      </p:pic>
      <p:sp>
        <p:nvSpPr>
          <p:cNvPr id="6" name="Rounded Rectangle 5"/>
          <p:cNvSpPr/>
          <p:nvPr/>
        </p:nvSpPr>
        <p:spPr>
          <a:xfrm rot="1672924">
            <a:off x="5833966" y="2929658"/>
            <a:ext cx="1853807" cy="317190"/>
          </a:xfrm>
          <a:prstGeom prst="roundRect">
            <a:avLst>
              <a:gd name="adj" fmla="val 321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4191000" y="914400"/>
            <a:ext cx="2057400" cy="1905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Clitoris</a:t>
            </a:r>
          </a:p>
        </p:txBody>
      </p:sp>
      <p:sp>
        <p:nvSpPr>
          <p:cNvPr id="4" name="Text Placeholder 3"/>
          <p:cNvSpPr>
            <a:spLocks noGrp="1"/>
          </p:cNvSpPr>
          <p:nvPr>
            <p:ph type="body" sz="half" idx="2"/>
          </p:nvPr>
        </p:nvSpPr>
        <p:spPr>
          <a:xfrm>
            <a:off x="152400" y="1219200"/>
            <a:ext cx="4495800" cy="5638800"/>
          </a:xfrm>
        </p:spPr>
        <p:txBody>
          <a:bodyPr/>
          <a:lstStyle/>
          <a:p>
            <a:r>
              <a:rPr lang="en-US" dirty="0" smtClean="0"/>
              <a:t>A </a:t>
            </a:r>
            <a:r>
              <a:rPr lang="en-US" dirty="0"/>
              <a:t>small, pea-shaped bump of tissue that is packed with nerve endings, which engorges with blood during sexual stimulation. It is situated above the opening of the urethra. </a:t>
            </a:r>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4876800" y="228601"/>
            <a:ext cx="3962400" cy="4010843"/>
          </a:xfrm>
          <a:prstGeom prst="rect">
            <a:avLst/>
          </a:prstGeom>
          <a:noFill/>
          <a:ln w="9525">
            <a:noFill/>
            <a:miter lim="800000"/>
            <a:headEnd/>
            <a:tailEnd/>
          </a:ln>
        </p:spPr>
      </p:pic>
      <p:sp>
        <p:nvSpPr>
          <p:cNvPr id="6" name="Rounded Rectangle 5"/>
          <p:cNvSpPr/>
          <p:nvPr/>
        </p:nvSpPr>
        <p:spPr>
          <a:xfrm rot="1672924">
            <a:off x="5648535" y="3082877"/>
            <a:ext cx="590133" cy="463647"/>
          </a:xfrm>
          <a:prstGeom prst="roundRect">
            <a:avLst>
              <a:gd name="adj" fmla="val 321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16200000" flipH="1">
            <a:off x="3657600" y="990600"/>
            <a:ext cx="2286000" cy="2286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Clitoral Hood</a:t>
            </a:r>
          </a:p>
        </p:txBody>
      </p:sp>
      <p:sp>
        <p:nvSpPr>
          <p:cNvPr id="4" name="Text Placeholder 3"/>
          <p:cNvSpPr>
            <a:spLocks noGrp="1"/>
          </p:cNvSpPr>
          <p:nvPr>
            <p:ph type="body" sz="half" idx="2"/>
          </p:nvPr>
        </p:nvSpPr>
        <p:spPr>
          <a:xfrm>
            <a:off x="152400" y="1219200"/>
            <a:ext cx="4343400" cy="5181600"/>
          </a:xfrm>
        </p:spPr>
        <p:txBody>
          <a:bodyPr/>
          <a:lstStyle/>
          <a:p>
            <a:r>
              <a:rPr lang="en-US" dirty="0" smtClean="0"/>
              <a:t>The </a:t>
            </a:r>
            <a:r>
              <a:rPr lang="en-US" dirty="0"/>
              <a:t>triangle shaped, fleshy hood that retracts to expose the clitoris as sexual stimulation increases.  At the upper most section of the vulva, where the labia </a:t>
            </a:r>
            <a:r>
              <a:rPr lang="en-US" dirty="0" err="1"/>
              <a:t>majora</a:t>
            </a:r>
            <a:r>
              <a:rPr lang="en-US" dirty="0"/>
              <a:t> meet.</a:t>
            </a:r>
          </a:p>
          <a:p>
            <a:endParaRPr lang="en-US" dirty="0"/>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4343400" y="1066800"/>
            <a:ext cx="4267200" cy="3782244"/>
          </a:xfrm>
          <a:prstGeom prst="rect">
            <a:avLst/>
          </a:prstGeom>
          <a:noFill/>
          <a:ln w="9525">
            <a:noFill/>
            <a:miter lim="800000"/>
            <a:headEnd/>
            <a:tailEnd/>
          </a:ln>
        </p:spPr>
      </p:pic>
      <p:sp>
        <p:nvSpPr>
          <p:cNvPr id="6" name="Rounded Rectangle 5"/>
          <p:cNvSpPr/>
          <p:nvPr/>
        </p:nvSpPr>
        <p:spPr>
          <a:xfrm rot="1672924">
            <a:off x="5235258" y="3869420"/>
            <a:ext cx="338111" cy="338361"/>
          </a:xfrm>
          <a:prstGeom prst="roundRect">
            <a:avLst>
              <a:gd name="adj" fmla="val 321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16200000" flipH="1">
            <a:off x="3276600" y="1905000"/>
            <a:ext cx="2895600" cy="1219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4495800"/>
          </a:xfrm>
        </p:spPr>
        <p:txBody>
          <a:bodyPr>
            <a:normAutofit/>
          </a:bodyPr>
          <a:lstStyle/>
          <a:p>
            <a:r>
              <a:rPr lang="en-US" b="1" dirty="0" smtClean="0"/>
              <a:t>Parts of the Female System for Elimination</a:t>
            </a:r>
            <a:endParaRPr lang="en-US" b="1" u="sng" dirty="0"/>
          </a:p>
        </p:txBody>
      </p:sp>
      <p:pic>
        <p:nvPicPr>
          <p:cNvPr id="5" name="Picture 4" descr="fallopian tube close-up.jpg"/>
          <p:cNvPicPr>
            <a:picLocks noGrp="1" noChangeAspect="1"/>
          </p:cNvPicPr>
          <p:nvPr isPhoto="1"/>
        </p:nvPicPr>
        <p:blipFill>
          <a:blip r:embed="rId2" cstate="print">
            <a:lum/>
          </a:blip>
          <a:stretch>
            <a:fillRect/>
          </a:stretch>
        </p:blipFill>
        <p:spPr>
          <a:xfrm>
            <a:off x="2514600" y="152400"/>
            <a:ext cx="3429000" cy="2400300"/>
          </a:xfrm>
          <a:prstGeom prst="ellipse">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Purposes of Female Reproductive System</a:t>
            </a:r>
            <a:endParaRPr lang="en-US" dirty="0"/>
          </a:p>
        </p:txBody>
      </p:sp>
      <p:sp>
        <p:nvSpPr>
          <p:cNvPr id="3" name="Content Placeholder 2"/>
          <p:cNvSpPr>
            <a:spLocks noGrp="1"/>
          </p:cNvSpPr>
          <p:nvPr>
            <p:ph idx="1"/>
          </p:nvPr>
        </p:nvSpPr>
        <p:spPr/>
        <p:txBody>
          <a:bodyPr>
            <a:normAutofit lnSpcReduction="10000"/>
          </a:bodyPr>
          <a:lstStyle/>
          <a:p>
            <a:pPr marL="742950" indent="-742950">
              <a:buFont typeface="+mj-lt"/>
              <a:buAutoNum type="arabicPeriod"/>
            </a:pPr>
            <a:r>
              <a:rPr lang="en-US" u="sng" dirty="0" smtClean="0">
                <a:uFill>
                  <a:solidFill>
                    <a:schemeClr val="accent2">
                      <a:lumMod val="50000"/>
                    </a:schemeClr>
                  </a:solidFill>
                </a:uFill>
              </a:rPr>
              <a:t>Store and Ripen Eggs</a:t>
            </a:r>
          </a:p>
          <a:p>
            <a:pPr marL="742950" indent="-742950">
              <a:buFont typeface="+mj-lt"/>
              <a:buAutoNum type="arabicPeriod"/>
            </a:pPr>
            <a:r>
              <a:rPr lang="en-US" dirty="0" smtClean="0"/>
              <a:t>Place for fertilized eggs to lodge and develop into a baby</a:t>
            </a:r>
          </a:p>
          <a:p>
            <a:pPr marL="742950" indent="-742950">
              <a:buFont typeface="+mj-lt"/>
              <a:buAutoNum type="arabicPeriod"/>
            </a:pPr>
            <a:r>
              <a:rPr lang="en-US" u="sng" dirty="0" smtClean="0">
                <a:uFill>
                  <a:solidFill>
                    <a:schemeClr val="accent2">
                      <a:lumMod val="50000"/>
                    </a:schemeClr>
                  </a:solidFill>
                </a:uFill>
              </a:rPr>
              <a:t>Where the sperm fertilizes the egg</a:t>
            </a:r>
          </a:p>
          <a:p>
            <a:pPr marL="742950" indent="-742950">
              <a:buFont typeface="+mj-lt"/>
              <a:buAutoNum type="arabicPeriod"/>
            </a:pPr>
            <a:r>
              <a:rPr lang="en-US" dirty="0" smtClean="0"/>
              <a:t>Passage for the baby during delivery</a:t>
            </a:r>
          </a:p>
          <a:p>
            <a:pPr marL="742950" indent="-742950">
              <a:buFont typeface="+mj-lt"/>
              <a:buAutoNum type="arabicPeriod"/>
            </a:pPr>
            <a:r>
              <a:rPr lang="en-US" u="sng" dirty="0" smtClean="0">
                <a:uFill>
                  <a:solidFill>
                    <a:schemeClr val="accent2">
                      <a:lumMod val="50000"/>
                    </a:schemeClr>
                  </a:solidFill>
                </a:uFill>
              </a:rPr>
              <a:t>Produces hormones</a:t>
            </a:r>
          </a:p>
          <a:p>
            <a:pPr marL="742950" indent="-742950">
              <a:buFont typeface="+mj-lt"/>
              <a:buAutoNum type="arabicPeriod"/>
            </a:pPr>
            <a:r>
              <a:rPr lang="en-US" dirty="0" smtClean="0"/>
              <a:t>Sexual pleasure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Bladder</a:t>
            </a:r>
            <a:endParaRPr lang="en-US" dirty="0"/>
          </a:p>
        </p:txBody>
      </p:sp>
      <p:sp>
        <p:nvSpPr>
          <p:cNvPr id="4" name="Text Placeholder 3"/>
          <p:cNvSpPr>
            <a:spLocks noGrp="1"/>
          </p:cNvSpPr>
          <p:nvPr>
            <p:ph type="body" sz="half" idx="2"/>
          </p:nvPr>
        </p:nvSpPr>
        <p:spPr>
          <a:xfrm>
            <a:off x="152400" y="1219200"/>
            <a:ext cx="4495800" cy="4419600"/>
          </a:xfrm>
        </p:spPr>
        <p:txBody>
          <a:bodyPr/>
          <a:lstStyle/>
          <a:p>
            <a:r>
              <a:rPr lang="en-US" dirty="0" smtClean="0"/>
              <a:t>Organ </a:t>
            </a:r>
            <a:r>
              <a:rPr lang="en-US" dirty="0"/>
              <a:t>where urine is held in the body before being eliminated through the urethra.</a:t>
            </a:r>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4648200" y="533401"/>
            <a:ext cx="4191000" cy="3706043"/>
          </a:xfrm>
          <a:prstGeom prst="rect">
            <a:avLst/>
          </a:prstGeom>
          <a:noFill/>
          <a:ln w="9525">
            <a:noFill/>
            <a:miter lim="800000"/>
            <a:headEnd/>
            <a:tailEnd/>
          </a:ln>
        </p:spPr>
      </p:pic>
      <p:sp>
        <p:nvSpPr>
          <p:cNvPr id="6" name="Rounded Rectangle 5"/>
          <p:cNvSpPr/>
          <p:nvPr/>
        </p:nvSpPr>
        <p:spPr>
          <a:xfrm rot="1672924">
            <a:off x="5747395" y="2229531"/>
            <a:ext cx="1457904" cy="826331"/>
          </a:xfrm>
          <a:prstGeom prst="roundRect">
            <a:avLst>
              <a:gd name="adj" fmla="val 321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3657600" y="990600"/>
            <a:ext cx="2286000" cy="1524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Urethra</a:t>
            </a:r>
          </a:p>
        </p:txBody>
      </p:sp>
      <p:sp>
        <p:nvSpPr>
          <p:cNvPr id="4" name="Text Placeholder 3"/>
          <p:cNvSpPr>
            <a:spLocks noGrp="1"/>
          </p:cNvSpPr>
          <p:nvPr>
            <p:ph type="body" sz="half" idx="2"/>
          </p:nvPr>
        </p:nvSpPr>
        <p:spPr>
          <a:xfrm>
            <a:off x="152400" y="1219200"/>
            <a:ext cx="4038600" cy="4648200"/>
          </a:xfrm>
        </p:spPr>
        <p:txBody>
          <a:bodyPr/>
          <a:lstStyle/>
          <a:p>
            <a:r>
              <a:rPr lang="en-US" dirty="0" smtClean="0"/>
              <a:t>The </a:t>
            </a:r>
            <a:r>
              <a:rPr lang="en-US" dirty="0"/>
              <a:t>tube connected to the bladder for elimination of urine from the body.</a:t>
            </a:r>
            <a:endParaRPr lang="en-US" b="1" dirty="0"/>
          </a:p>
          <a:p>
            <a:endParaRPr lang="en-US" dirty="0"/>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4800600" y="762000"/>
            <a:ext cx="4038600" cy="3505200"/>
          </a:xfrm>
          <a:prstGeom prst="rect">
            <a:avLst/>
          </a:prstGeom>
          <a:noFill/>
          <a:ln w="9525">
            <a:noFill/>
            <a:miter lim="800000"/>
            <a:headEnd/>
            <a:tailEnd/>
          </a:ln>
        </p:spPr>
      </p:pic>
      <p:cxnSp>
        <p:nvCxnSpPr>
          <p:cNvPr id="6" name="Straight Arrow Connector 5"/>
          <p:cNvCxnSpPr/>
          <p:nvPr/>
        </p:nvCxnSpPr>
        <p:spPr>
          <a:xfrm>
            <a:off x="3657600" y="990600"/>
            <a:ext cx="2819400" cy="23622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9" name="Rounded Rectangle 8"/>
          <p:cNvSpPr/>
          <p:nvPr/>
        </p:nvSpPr>
        <p:spPr>
          <a:xfrm rot="18911343">
            <a:off x="6020328" y="3061584"/>
            <a:ext cx="1089277" cy="450589"/>
          </a:xfrm>
          <a:prstGeom prst="roundRect">
            <a:avLst>
              <a:gd name="adj" fmla="val 321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Meatus</a:t>
            </a:r>
            <a:r>
              <a:rPr lang="en-US" dirty="0"/>
              <a:t> (urinary opening)</a:t>
            </a:r>
          </a:p>
        </p:txBody>
      </p:sp>
      <p:sp>
        <p:nvSpPr>
          <p:cNvPr id="4" name="Text Placeholder 3"/>
          <p:cNvSpPr>
            <a:spLocks noGrp="1"/>
          </p:cNvSpPr>
          <p:nvPr>
            <p:ph type="body" sz="half" idx="2"/>
          </p:nvPr>
        </p:nvSpPr>
        <p:spPr>
          <a:xfrm>
            <a:off x="152400" y="1219200"/>
            <a:ext cx="3886200" cy="4038600"/>
          </a:xfrm>
        </p:spPr>
        <p:txBody>
          <a:bodyPr/>
          <a:lstStyle/>
          <a:p>
            <a:r>
              <a:rPr lang="en-US" dirty="0" smtClean="0"/>
              <a:t>The </a:t>
            </a:r>
            <a:r>
              <a:rPr lang="en-US" dirty="0"/>
              <a:t>opening at the end of the urethra for the passage of urine. </a:t>
            </a:r>
            <a:endParaRPr lang="en-US" b="1" dirty="0"/>
          </a:p>
          <a:p>
            <a:endParaRPr lang="en-US" dirty="0"/>
          </a:p>
        </p:txBody>
      </p:sp>
      <p:pic>
        <p:nvPicPr>
          <p:cNvPr id="5" name="Content Placeholder 4" descr="female blankside"/>
          <p:cNvPicPr>
            <a:picLocks noGrp="1"/>
          </p:cNvPicPr>
          <p:nvPr>
            <p:ph idx="1"/>
          </p:nvPr>
        </p:nvPicPr>
        <p:blipFill>
          <a:blip r:embed="rId2" cstate="print"/>
          <a:srcRect l="11800" t="8000" r="14819" b="17774"/>
          <a:stretch>
            <a:fillRect/>
          </a:stretch>
        </p:blipFill>
        <p:spPr bwMode="auto">
          <a:xfrm flipH="1">
            <a:off x="4343400" y="914400"/>
            <a:ext cx="4495800" cy="3782244"/>
          </a:xfrm>
          <a:prstGeom prst="rect">
            <a:avLst/>
          </a:prstGeom>
          <a:noFill/>
          <a:ln w="9525">
            <a:noFill/>
            <a:miter lim="800000"/>
            <a:headEnd/>
            <a:tailEnd/>
          </a:ln>
        </p:spPr>
      </p:pic>
      <p:cxnSp>
        <p:nvCxnSpPr>
          <p:cNvPr id="6" name="Straight Arrow Connector 5"/>
          <p:cNvCxnSpPr/>
          <p:nvPr/>
        </p:nvCxnSpPr>
        <p:spPr>
          <a:xfrm rot="16200000" flipH="1">
            <a:off x="3276600" y="1371600"/>
            <a:ext cx="3048000" cy="2286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rot="18911343">
            <a:off x="5866203" y="3874914"/>
            <a:ext cx="327655" cy="347930"/>
          </a:xfrm>
          <a:prstGeom prst="roundRect">
            <a:avLst>
              <a:gd name="adj" fmla="val 32189"/>
            </a:avLst>
          </a:prstGeom>
          <a:solidFill>
            <a:schemeClr val="accent1">
              <a:alpha val="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191000" y="0"/>
            <a:ext cx="4648200" cy="5257800"/>
          </a:xfrm>
        </p:spPr>
        <p:txBody>
          <a:bodyPr/>
          <a:lstStyle/>
          <a:p>
            <a:r>
              <a:rPr lang="en-US" b="1" u="sng" dirty="0"/>
              <a:t>Rectum</a:t>
            </a:r>
            <a:r>
              <a:rPr lang="en-US" b="1" dirty="0"/>
              <a:t> - </a:t>
            </a:r>
            <a:r>
              <a:rPr lang="en-US" dirty="0"/>
              <a:t>The last section of the large intestine, where feces are stored before elimination.</a:t>
            </a:r>
          </a:p>
          <a:p>
            <a:r>
              <a:rPr lang="en-US" b="1" dirty="0"/>
              <a:t> </a:t>
            </a:r>
            <a:endParaRPr lang="en-US" dirty="0"/>
          </a:p>
          <a:p>
            <a:r>
              <a:rPr lang="en-US" b="1" dirty="0"/>
              <a:t>Anus – </a:t>
            </a:r>
            <a:r>
              <a:rPr lang="en-US" dirty="0"/>
              <a:t>The external opening at the end of the rectum for the passage of feces.</a:t>
            </a:r>
          </a:p>
          <a:p>
            <a:endParaRPr lang="en-US" dirty="0"/>
          </a:p>
        </p:txBody>
      </p:sp>
      <p:pic>
        <p:nvPicPr>
          <p:cNvPr id="5" name="Content Placeholder 4" descr="female blankside"/>
          <p:cNvPicPr>
            <a:picLocks/>
          </p:cNvPicPr>
          <p:nvPr/>
        </p:nvPicPr>
        <p:blipFill>
          <a:blip r:embed="rId2" cstate="print"/>
          <a:srcRect l="11800" t="8000" r="14819" b="17774"/>
          <a:stretch>
            <a:fillRect/>
          </a:stretch>
        </p:blipFill>
        <p:spPr bwMode="auto">
          <a:xfrm flipH="1">
            <a:off x="152400" y="152400"/>
            <a:ext cx="3962400" cy="4267200"/>
          </a:xfrm>
          <a:prstGeom prst="rect">
            <a:avLst/>
          </a:prstGeom>
          <a:noFill/>
          <a:ln w="9525">
            <a:noFill/>
            <a:miter lim="800000"/>
            <a:headEnd/>
            <a:tailEnd/>
          </a:ln>
        </p:spPr>
      </p:pic>
      <p:cxnSp>
        <p:nvCxnSpPr>
          <p:cNvPr id="6" name="Straight Arrow Connector 5"/>
          <p:cNvCxnSpPr/>
          <p:nvPr/>
        </p:nvCxnSpPr>
        <p:spPr>
          <a:xfrm rot="5400000">
            <a:off x="2324100" y="952500"/>
            <a:ext cx="2667000" cy="1524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flipV="1">
            <a:off x="2667000" y="3048000"/>
            <a:ext cx="1676400" cy="11430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4495800"/>
          </a:xfrm>
        </p:spPr>
        <p:txBody>
          <a:bodyPr>
            <a:normAutofit/>
          </a:bodyPr>
          <a:lstStyle/>
          <a:p>
            <a:r>
              <a:rPr lang="en-US" b="1" dirty="0" smtClean="0"/>
              <a:t>Miscellaneous</a:t>
            </a:r>
            <a:endParaRPr lang="en-US" b="1" u="sng" dirty="0"/>
          </a:p>
        </p:txBody>
      </p:sp>
      <p:pic>
        <p:nvPicPr>
          <p:cNvPr id="5" name="Picture 4" descr="fallopian tube close-up.jpg"/>
          <p:cNvPicPr>
            <a:picLocks noGrp="1" noChangeAspect="1"/>
          </p:cNvPicPr>
          <p:nvPr isPhoto="1"/>
        </p:nvPicPr>
        <p:blipFill>
          <a:blip r:embed="rId2" cstate="print">
            <a:lum/>
          </a:blip>
          <a:stretch>
            <a:fillRect/>
          </a:stretch>
        </p:blipFill>
        <p:spPr>
          <a:xfrm>
            <a:off x="2514600" y="152400"/>
            <a:ext cx="3429000" cy="2400300"/>
          </a:xfrm>
          <a:prstGeom prst="ellipse">
            <a:avLst/>
          </a:prstGeom>
          <a:ln>
            <a:noFill/>
          </a:ln>
          <a:effectLst>
            <a:softEdge rad="112500"/>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10600" cy="838200"/>
          </a:xfrm>
        </p:spPr>
        <p:txBody>
          <a:bodyPr/>
          <a:lstStyle/>
          <a:p>
            <a:r>
              <a:rPr lang="en-US" dirty="0"/>
              <a:t>Hymen</a:t>
            </a:r>
          </a:p>
        </p:txBody>
      </p:sp>
      <p:sp>
        <p:nvSpPr>
          <p:cNvPr id="4" name="Text Placeholder 3"/>
          <p:cNvSpPr>
            <a:spLocks noGrp="1"/>
          </p:cNvSpPr>
          <p:nvPr>
            <p:ph type="body" sz="half" idx="2"/>
          </p:nvPr>
        </p:nvSpPr>
        <p:spPr>
          <a:xfrm>
            <a:off x="304800" y="914400"/>
            <a:ext cx="8610600" cy="5486400"/>
          </a:xfrm>
        </p:spPr>
        <p:txBody>
          <a:bodyPr/>
          <a:lstStyle/>
          <a:p>
            <a:r>
              <a:rPr lang="en-US" dirty="0" smtClean="0"/>
              <a:t>A </a:t>
            </a:r>
            <a:r>
              <a:rPr lang="en-US" dirty="0"/>
              <a:t>thin tissue that may partially cover the vaginal opening in some females from birth. This tissue varies from completely covering the vaginal opening and requiring surgical removal before menstruation can leave the body, to almost nonexistent. The hymen may break or tear during exercise, tampon use, or with first intercourse. Sometimes called the “maidenhead” because it was once thought to be an indication of virginity.</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5486400" cy="533400"/>
          </a:xfrm>
        </p:spPr>
        <p:txBody>
          <a:bodyPr/>
          <a:lstStyle/>
          <a:p>
            <a:r>
              <a:rPr lang="en-US" dirty="0"/>
              <a:t>Gestation/Pregnancy</a:t>
            </a:r>
          </a:p>
        </p:txBody>
      </p:sp>
      <p:sp>
        <p:nvSpPr>
          <p:cNvPr id="4" name="Text Placeholder 3"/>
          <p:cNvSpPr>
            <a:spLocks noGrp="1"/>
          </p:cNvSpPr>
          <p:nvPr>
            <p:ph type="body" sz="half" idx="2"/>
          </p:nvPr>
        </p:nvSpPr>
        <p:spPr>
          <a:xfrm>
            <a:off x="152400" y="685800"/>
            <a:ext cx="5791200" cy="5715000"/>
          </a:xfrm>
        </p:spPr>
        <p:txBody>
          <a:bodyPr/>
          <a:lstStyle/>
          <a:p>
            <a:r>
              <a:rPr lang="en-US" dirty="0" smtClean="0"/>
              <a:t>Period </a:t>
            </a:r>
            <a:r>
              <a:rPr lang="en-US" dirty="0"/>
              <a:t>of 40 weeks during which a fertilized egg develops into a baby.  During fetal development the uterus grows to accommodate the fetus after 36 weeks a fetus is considered full-term and mom’s body begins to prepare for labor &amp; deliver.  Labor is the process by which the uterus muscles contract to expel the baby through the OS and down the vaginal passage.</a:t>
            </a:r>
            <a:endParaRPr lang="en-US" b="1" dirty="0"/>
          </a:p>
          <a:p>
            <a:endParaRPr lang="en-US" dirty="0"/>
          </a:p>
        </p:txBody>
      </p:sp>
      <p:pic>
        <p:nvPicPr>
          <p:cNvPr id="2051" name="Picture 3" descr="C:\Documents and Settings\tkubiny\Local Settings\Temporary Internet Files\Content.IE5\NZ1FB5OW\dglxasset[1].aspx"/>
          <p:cNvPicPr>
            <a:picLocks noChangeAspect="1" noChangeArrowheads="1"/>
          </p:cNvPicPr>
          <p:nvPr/>
        </p:nvPicPr>
        <p:blipFill>
          <a:blip r:embed="rId2" cstate="print"/>
          <a:srcRect/>
          <a:stretch>
            <a:fillRect/>
          </a:stretch>
        </p:blipFill>
        <p:spPr bwMode="auto">
          <a:xfrm>
            <a:off x="6019800" y="762000"/>
            <a:ext cx="2590800" cy="4664818"/>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Heredity</a:t>
            </a:r>
            <a:endParaRPr lang="en-US" dirty="0"/>
          </a:p>
        </p:txBody>
      </p:sp>
      <p:sp>
        <p:nvSpPr>
          <p:cNvPr id="4" name="Text Placeholder 3"/>
          <p:cNvSpPr>
            <a:spLocks noGrp="1"/>
          </p:cNvSpPr>
          <p:nvPr>
            <p:ph type="body" sz="half" idx="2"/>
          </p:nvPr>
        </p:nvSpPr>
        <p:spPr>
          <a:xfrm>
            <a:off x="152400" y="1066800"/>
            <a:ext cx="6705600" cy="4800600"/>
          </a:xfrm>
        </p:spPr>
        <p:txBody>
          <a:bodyPr/>
          <a:lstStyle/>
          <a:p>
            <a:r>
              <a:rPr lang="en-US" dirty="0" smtClean="0"/>
              <a:t>All </a:t>
            </a:r>
            <a:r>
              <a:rPr lang="en-US" dirty="0"/>
              <a:t>traits that are passed biologically from parent-to-child.  The chromosomes contained in the egg/ova and sperm comprised the hereditary traits the child will inherit from their parents.  Some characteristics determine through heredity are: sex, eye/skin/hair color, physical characteristics, even disease/life-long medical conditions like diabetes mental illness and more.</a:t>
            </a:r>
            <a:endParaRPr lang="en-US" b="1" dirty="0"/>
          </a:p>
          <a:p>
            <a:endParaRPr lang="en-US" dirty="0"/>
          </a:p>
        </p:txBody>
      </p:sp>
      <p:pic>
        <p:nvPicPr>
          <p:cNvPr id="3074" name="Picture 2" descr="C:\Documents and Settings\tkubiny\Local Settings\Temporary Internet Files\Content.IE5\FFP7Z9WW\MC900198190[1].wmf"/>
          <p:cNvPicPr>
            <a:picLocks noChangeAspect="1" noChangeArrowheads="1"/>
          </p:cNvPicPr>
          <p:nvPr/>
        </p:nvPicPr>
        <p:blipFill>
          <a:blip r:embed="rId2" cstate="print"/>
          <a:srcRect/>
          <a:stretch>
            <a:fillRect/>
          </a:stretch>
        </p:blipFill>
        <p:spPr bwMode="auto">
          <a:xfrm>
            <a:off x="6400800" y="685801"/>
            <a:ext cx="2590800" cy="4052611"/>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err="1"/>
              <a:t>Bartholin’s</a:t>
            </a:r>
            <a:r>
              <a:rPr lang="en-US" u="none" dirty="0"/>
              <a:t> Glands</a:t>
            </a:r>
          </a:p>
        </p:txBody>
      </p:sp>
      <p:sp>
        <p:nvSpPr>
          <p:cNvPr id="4" name="Text Placeholder 3"/>
          <p:cNvSpPr>
            <a:spLocks noGrp="1"/>
          </p:cNvSpPr>
          <p:nvPr>
            <p:ph type="body" sz="half" idx="2"/>
          </p:nvPr>
        </p:nvSpPr>
        <p:spPr>
          <a:xfrm>
            <a:off x="152400" y="1752600"/>
            <a:ext cx="5486400" cy="5105400"/>
          </a:xfrm>
        </p:spPr>
        <p:txBody>
          <a:bodyPr/>
          <a:lstStyle/>
          <a:p>
            <a:r>
              <a:rPr lang="en-US" dirty="0" smtClean="0"/>
              <a:t>Glands </a:t>
            </a:r>
            <a:r>
              <a:rPr lang="en-US" dirty="0"/>
              <a:t>at the vaginal opening that provide 2-4 drops of lubricant during sexual excitement. The fluid released from the </a:t>
            </a:r>
            <a:r>
              <a:rPr lang="en-US" dirty="0" err="1"/>
              <a:t>Bartholin’s</a:t>
            </a:r>
            <a:r>
              <a:rPr lang="en-US" dirty="0"/>
              <a:t> Glands are is the counterpart to male </a:t>
            </a:r>
            <a:r>
              <a:rPr lang="en-US" dirty="0" smtClean="0"/>
              <a:t>pre-cum</a:t>
            </a:r>
            <a:r>
              <a:rPr lang="en-US" dirty="0"/>
              <a:t>.</a:t>
            </a:r>
            <a:endParaRPr lang="en-US" b="1" dirty="0"/>
          </a:p>
          <a:p>
            <a:endParaRPr lang="en-US" dirty="0"/>
          </a:p>
        </p:txBody>
      </p:sp>
      <p:pic>
        <p:nvPicPr>
          <p:cNvPr id="5" name="Content Placeholder 4" descr="fallopian tube close-up.jpg"/>
          <p:cNvPicPr>
            <a:picLocks noGrp="1" noChangeAspect="1"/>
          </p:cNvPicPr>
          <p:nvPr isPhoto="1">
            <p:ph idx="1"/>
          </p:nvPr>
        </p:nvPicPr>
        <p:blipFill>
          <a:blip r:embed="rId2" cstate="print">
            <a:lum/>
          </a:blip>
          <a:stretch>
            <a:fillRect/>
          </a:stretch>
        </p:blipFill>
        <p:spPr>
          <a:xfrm>
            <a:off x="5105400" y="0"/>
            <a:ext cx="3810000" cy="3200400"/>
          </a:xfrm>
          <a:prstGeom prst="ellipse">
            <a:avLst/>
          </a:prstGeom>
          <a:ln>
            <a:noFill/>
          </a:ln>
          <a:effectLst>
            <a:softEdge rad="112500"/>
          </a:effectLst>
        </p:spPr>
      </p:pic>
      <p:cxnSp>
        <p:nvCxnSpPr>
          <p:cNvPr id="6" name="Straight Arrow Connector 5"/>
          <p:cNvCxnSpPr/>
          <p:nvPr/>
        </p:nvCxnSpPr>
        <p:spPr>
          <a:xfrm>
            <a:off x="4724400" y="990600"/>
            <a:ext cx="1752600" cy="14478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Mons </a:t>
            </a:r>
            <a:r>
              <a:rPr lang="en-US" dirty="0" err="1" smtClean="0"/>
              <a:t>Veneris</a:t>
            </a:r>
            <a:endParaRPr lang="en-US" dirty="0"/>
          </a:p>
        </p:txBody>
      </p:sp>
      <p:sp>
        <p:nvSpPr>
          <p:cNvPr id="4" name="Text Placeholder 3"/>
          <p:cNvSpPr>
            <a:spLocks noGrp="1"/>
          </p:cNvSpPr>
          <p:nvPr>
            <p:ph type="body" sz="half" idx="2"/>
          </p:nvPr>
        </p:nvSpPr>
        <p:spPr>
          <a:xfrm>
            <a:off x="152400" y="1219200"/>
            <a:ext cx="5791200" cy="2514600"/>
          </a:xfrm>
        </p:spPr>
        <p:txBody>
          <a:bodyPr/>
          <a:lstStyle/>
          <a:p>
            <a:r>
              <a:rPr lang="en-US" dirty="0" smtClean="0"/>
              <a:t>The </a:t>
            </a:r>
            <a:r>
              <a:rPr lang="en-US" dirty="0"/>
              <a:t>fatty pad over the pubic bone, covered with pubic hair in an adult.</a:t>
            </a:r>
            <a:endParaRPr lang="en-US" b="1" dirty="0"/>
          </a:p>
          <a:p>
            <a:endParaRPr lang="en-US" dirty="0"/>
          </a:p>
        </p:txBody>
      </p:sp>
      <p:sp>
        <p:nvSpPr>
          <p:cNvPr id="7" name="Text Placeholder 3"/>
          <p:cNvSpPr txBox="1">
            <a:spLocks/>
          </p:cNvSpPr>
          <p:nvPr/>
        </p:nvSpPr>
        <p:spPr>
          <a:xfrm>
            <a:off x="3352800" y="4038600"/>
            <a:ext cx="5791200" cy="2514600"/>
          </a:xfrm>
          <a:prstGeom prst="rect">
            <a:avLst/>
          </a:prstGeom>
        </p:spPr>
        <p:txBody>
          <a:bodyPr vert="horz" lIns="91440" tIns="45720" rIns="91440" bIns="45720" rtlCol="0">
            <a:noAutofit/>
          </a:bodyPr>
          <a:lstStyle/>
          <a:p>
            <a:r>
              <a:rPr lang="en-US" sz="3200" b="1" dirty="0" smtClean="0"/>
              <a:t>T</a:t>
            </a:r>
            <a:r>
              <a:rPr lang="en-US" sz="3200" dirty="0" smtClean="0"/>
              <a:t>he </a:t>
            </a:r>
            <a:r>
              <a:rPr lang="en-US" sz="3200" dirty="0"/>
              <a:t>bone located at the front of genital area and is underneath the </a:t>
            </a:r>
            <a:r>
              <a:rPr lang="en-US" sz="3200" dirty="0" err="1"/>
              <a:t>mons</a:t>
            </a:r>
            <a:r>
              <a:rPr lang="en-US" sz="3200" dirty="0"/>
              <a:t> </a:t>
            </a:r>
            <a:r>
              <a:rPr lang="en-US" sz="3200" dirty="0" err="1"/>
              <a:t>veneris</a:t>
            </a:r>
            <a:r>
              <a:rPr lang="en-US" sz="3200" dirty="0"/>
              <a:t>.</a:t>
            </a:r>
            <a:endParaRPr lang="en-US" sz="3200" b="1" dirty="0"/>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Title 1"/>
          <p:cNvSpPr txBox="1">
            <a:spLocks/>
          </p:cNvSpPr>
          <p:nvPr/>
        </p:nvSpPr>
        <p:spPr>
          <a:xfrm>
            <a:off x="1828800" y="3200400"/>
            <a:ext cx="5486400" cy="838200"/>
          </a:xfrm>
          <a:prstGeom prst="rect">
            <a:avLst/>
          </a:prstGeom>
        </p:spPr>
        <p:txBody>
          <a:bodyPr vert="horz" lIns="91440" tIns="45720" rIns="91440" bIns="45720" rtlCol="0" anchor="b">
            <a:noAutofit/>
          </a:bodyPr>
          <a:lstStyle/>
          <a:p>
            <a:pPr lvl="0" algn="ctr">
              <a:spcBef>
                <a:spcPct val="0"/>
              </a:spcBef>
            </a:pPr>
            <a:r>
              <a:rPr lang="en-US" sz="3600" b="1" dirty="0" smtClean="0"/>
              <a:t>Pubic Bone</a:t>
            </a:r>
            <a:endParaRPr kumimoji="0" lang="en-US" sz="3600" b="1" i="0" strike="noStrike" kern="1200" cap="none" spc="0" normalizeH="0" baseline="0" noProof="0" dirty="0" smtClean="0">
              <a:ln>
                <a:noFill/>
              </a:ln>
              <a:solidFill>
                <a:schemeClr val="tx1"/>
              </a:solidFill>
              <a:effectLst/>
              <a:uLnTx/>
              <a:uFill>
                <a:solidFill>
                  <a:schemeClr val="accent6">
                    <a:lumMod val="50000"/>
                  </a:schemeClr>
                </a:solidFill>
              </a:uFill>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4495800"/>
          </a:xfrm>
        </p:spPr>
        <p:txBody>
          <a:bodyPr>
            <a:normAutofit/>
          </a:bodyPr>
          <a:lstStyle/>
          <a:p>
            <a:r>
              <a:rPr lang="en-US" dirty="0" smtClean="0"/>
              <a:t>Parts of the female </a:t>
            </a:r>
            <a:r>
              <a:rPr lang="en-US" dirty="0"/>
              <a:t>s</a:t>
            </a:r>
            <a:r>
              <a:rPr lang="en-US" dirty="0" smtClean="0"/>
              <a:t>ystem for child  birth, fetal development &amp; menstruation</a:t>
            </a:r>
            <a:endParaRPr lang="en-US" dirty="0"/>
          </a:p>
        </p:txBody>
      </p:sp>
      <p:pic>
        <p:nvPicPr>
          <p:cNvPr id="5" name="Picture 4" descr="fallopian tube close-up.jpg"/>
          <p:cNvPicPr>
            <a:picLocks noGrp="1" noChangeAspect="1"/>
          </p:cNvPicPr>
          <p:nvPr isPhoto="1"/>
        </p:nvPicPr>
        <p:blipFill>
          <a:blip r:embed="rId2" cstate="print">
            <a:lum/>
          </a:blip>
          <a:stretch>
            <a:fillRect/>
          </a:stretch>
        </p:blipFill>
        <p:spPr>
          <a:xfrm>
            <a:off x="2514600" y="152400"/>
            <a:ext cx="3429000" cy="24003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Perineum</a:t>
            </a:r>
            <a:endParaRPr lang="en-US" dirty="0"/>
          </a:p>
        </p:txBody>
      </p:sp>
      <p:sp>
        <p:nvSpPr>
          <p:cNvPr id="4" name="Text Placeholder 3"/>
          <p:cNvSpPr>
            <a:spLocks noGrp="1"/>
          </p:cNvSpPr>
          <p:nvPr>
            <p:ph type="body" sz="half" idx="2"/>
          </p:nvPr>
        </p:nvSpPr>
        <p:spPr/>
        <p:txBody>
          <a:bodyPr/>
          <a:lstStyle/>
          <a:p>
            <a:r>
              <a:rPr lang="en-US" dirty="0" smtClean="0"/>
              <a:t>The </a:t>
            </a:r>
            <a:r>
              <a:rPr lang="en-US" dirty="0"/>
              <a:t>tissue between the vaginal opening and the anus that is sometimes cut during childbirth to prevent tearing.</a:t>
            </a:r>
            <a:endParaRPr lang="en-US" b="1" dirty="0"/>
          </a:p>
          <a:p>
            <a:endParaRPr lang="en-US" dirty="0"/>
          </a:p>
        </p:txBody>
      </p:sp>
      <p:pic>
        <p:nvPicPr>
          <p:cNvPr id="4100" name="Picture 4" descr="C:\Documents and Settings\tkubiny\Local Settings\Temporary Internet Files\Content.IE5\S1QRUN09\MP900403395[2].jpg"/>
          <p:cNvPicPr>
            <a:picLocks noChangeAspect="1" noChangeArrowheads="1"/>
          </p:cNvPicPr>
          <p:nvPr/>
        </p:nvPicPr>
        <p:blipFill>
          <a:blip r:embed="rId2" cstate="print"/>
          <a:srcRect/>
          <a:stretch>
            <a:fillRect/>
          </a:stretch>
        </p:blipFill>
        <p:spPr bwMode="auto">
          <a:xfrm>
            <a:off x="4953000" y="3581400"/>
            <a:ext cx="3901440" cy="2599944"/>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smtClean="0"/>
              <a:t>Puberty</a:t>
            </a:r>
            <a:endParaRPr lang="en-US" u="none" dirty="0"/>
          </a:p>
        </p:txBody>
      </p:sp>
      <p:sp>
        <p:nvSpPr>
          <p:cNvPr id="4" name="Text Placeholder 3"/>
          <p:cNvSpPr>
            <a:spLocks noGrp="1"/>
          </p:cNvSpPr>
          <p:nvPr>
            <p:ph type="body" sz="half" idx="2"/>
          </p:nvPr>
        </p:nvSpPr>
        <p:spPr>
          <a:xfrm>
            <a:off x="152400" y="1219200"/>
            <a:ext cx="5715000" cy="3962400"/>
          </a:xfrm>
        </p:spPr>
        <p:txBody>
          <a:bodyPr/>
          <a:lstStyle/>
          <a:p>
            <a:r>
              <a:rPr lang="en-US" dirty="0" smtClean="0"/>
              <a:t>Period </a:t>
            </a:r>
            <a:r>
              <a:rPr lang="en-US" dirty="0"/>
              <a:t>of sexual development during which a person becomes sexually mature and physically able to reproduce.</a:t>
            </a:r>
            <a:endParaRPr lang="en-US" b="1" dirty="0"/>
          </a:p>
          <a:p>
            <a:endParaRPr lang="en-US" dirty="0"/>
          </a:p>
        </p:txBody>
      </p:sp>
      <p:pic>
        <p:nvPicPr>
          <p:cNvPr id="5123" name="Picture 3" descr="C:\Documents and Settings\tkubiny\Local Settings\Temporary Internet Files\Content.IE5\KZ976AR9\MP900439326[1].jpg"/>
          <p:cNvPicPr>
            <a:picLocks noChangeAspect="1" noChangeArrowheads="1"/>
          </p:cNvPicPr>
          <p:nvPr/>
        </p:nvPicPr>
        <p:blipFill>
          <a:blip r:embed="rId2" cstate="print"/>
          <a:srcRect/>
          <a:stretch>
            <a:fillRect/>
          </a:stretch>
        </p:blipFill>
        <p:spPr bwMode="auto">
          <a:xfrm>
            <a:off x="4038601" y="2895600"/>
            <a:ext cx="3984812" cy="3096768"/>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0"/>
            <a:ext cx="5486400" cy="838200"/>
          </a:xfrm>
        </p:spPr>
        <p:txBody>
          <a:bodyPr/>
          <a:lstStyle/>
          <a:p>
            <a:r>
              <a:rPr lang="en-US" dirty="0"/>
              <a:t>Genitalia </a:t>
            </a:r>
          </a:p>
        </p:txBody>
      </p:sp>
      <p:sp>
        <p:nvSpPr>
          <p:cNvPr id="4" name="Text Placeholder 3"/>
          <p:cNvSpPr>
            <a:spLocks noGrp="1"/>
          </p:cNvSpPr>
          <p:nvPr>
            <p:ph type="body" sz="half" idx="2"/>
          </p:nvPr>
        </p:nvSpPr>
        <p:spPr>
          <a:xfrm>
            <a:off x="1524000" y="2514600"/>
            <a:ext cx="5791200" cy="2209800"/>
          </a:xfrm>
        </p:spPr>
        <p:txBody>
          <a:bodyPr/>
          <a:lstStyle/>
          <a:p>
            <a:r>
              <a:rPr lang="en-US" dirty="0" smtClean="0"/>
              <a:t>The </a:t>
            </a:r>
            <a:r>
              <a:rPr lang="en-US" dirty="0"/>
              <a:t>general term for the sex organs in both men and women.</a:t>
            </a:r>
            <a:endParaRPr lang="en-US" b="1" dirty="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Menopause</a:t>
            </a:r>
            <a:endParaRPr lang="en-US" dirty="0"/>
          </a:p>
        </p:txBody>
      </p:sp>
      <p:sp>
        <p:nvSpPr>
          <p:cNvPr id="4" name="Text Placeholder 3"/>
          <p:cNvSpPr>
            <a:spLocks noGrp="1"/>
          </p:cNvSpPr>
          <p:nvPr>
            <p:ph type="body" sz="half" idx="2"/>
          </p:nvPr>
        </p:nvSpPr>
        <p:spPr/>
        <p:txBody>
          <a:bodyPr/>
          <a:lstStyle/>
          <a:p>
            <a:r>
              <a:rPr lang="en-US" sz="4000" dirty="0" smtClean="0">
                <a:latin typeface="+mj-lt"/>
              </a:rPr>
              <a:t>Period beginning around the age of </a:t>
            </a:r>
            <a:r>
              <a:rPr lang="en-US" sz="4000" u="sng" dirty="0" smtClean="0">
                <a:latin typeface="+mj-lt"/>
              </a:rPr>
              <a:t>50</a:t>
            </a:r>
            <a:r>
              <a:rPr lang="en-US" sz="4000" dirty="0" smtClean="0">
                <a:latin typeface="+mj-lt"/>
              </a:rPr>
              <a:t> when a woman stops ovulation and menstrual cycles for the remainder of her life.</a:t>
            </a:r>
            <a:endParaRPr lang="en-US" sz="4000" dirty="0">
              <a:latin typeface="+mj-lt"/>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8350" y="1066800"/>
            <a:ext cx="2971800" cy="39624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4495800"/>
          </a:xfrm>
        </p:spPr>
        <p:txBody>
          <a:bodyPr>
            <a:normAutofit/>
          </a:bodyPr>
          <a:lstStyle/>
          <a:p>
            <a:r>
              <a:rPr lang="en-US" dirty="0" smtClean="0"/>
              <a:t>Health Care</a:t>
            </a:r>
            <a:endParaRPr lang="en-US" dirty="0"/>
          </a:p>
        </p:txBody>
      </p:sp>
      <p:pic>
        <p:nvPicPr>
          <p:cNvPr id="5" name="Picture 4" descr="fallopian tube close-up.jpg"/>
          <p:cNvPicPr>
            <a:picLocks noGrp="1" noChangeAspect="1"/>
          </p:cNvPicPr>
          <p:nvPr isPhoto="1"/>
        </p:nvPicPr>
        <p:blipFill>
          <a:blip r:embed="rId2" cstate="print">
            <a:lum/>
          </a:blip>
          <a:stretch>
            <a:fillRect/>
          </a:stretch>
        </p:blipFill>
        <p:spPr>
          <a:xfrm>
            <a:off x="2971800" y="838200"/>
            <a:ext cx="3429000" cy="2400300"/>
          </a:xfrm>
          <a:prstGeom prst="ellipse">
            <a:avLst/>
          </a:prstGeom>
          <a:ln>
            <a:noFill/>
          </a:ln>
          <a:effectLst>
            <a:softEdge rad="112500"/>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Pelvic </a:t>
            </a:r>
            <a:r>
              <a:rPr lang="en-US" dirty="0" smtClean="0"/>
              <a:t>Examination</a:t>
            </a:r>
            <a:endParaRPr lang="en-US" dirty="0"/>
          </a:p>
        </p:txBody>
      </p:sp>
      <p:pic>
        <p:nvPicPr>
          <p:cNvPr id="6" name="Content Placeholder 5" descr="speculum.jpg"/>
          <p:cNvPicPr>
            <a:picLocks noGrp="1" noChangeAspect="1"/>
          </p:cNvPicPr>
          <p:nvPr>
            <p:ph idx="1"/>
          </p:nvPr>
        </p:nvPicPr>
        <p:blipFill>
          <a:blip r:embed="rId2" cstate="print"/>
          <a:stretch>
            <a:fillRect/>
          </a:stretch>
        </p:blipFill>
        <p:spPr>
          <a:xfrm>
            <a:off x="6096001" y="1752600"/>
            <a:ext cx="2400300" cy="2400300"/>
          </a:xfrm>
        </p:spPr>
      </p:pic>
      <p:sp>
        <p:nvSpPr>
          <p:cNvPr id="4" name="Text Placeholder 3"/>
          <p:cNvSpPr>
            <a:spLocks noGrp="1"/>
          </p:cNvSpPr>
          <p:nvPr>
            <p:ph type="body" sz="half" idx="2"/>
          </p:nvPr>
        </p:nvSpPr>
        <p:spPr/>
        <p:txBody>
          <a:bodyPr/>
          <a:lstStyle/>
          <a:p>
            <a:r>
              <a:rPr lang="en-US" dirty="0" smtClean="0"/>
              <a:t>An </a:t>
            </a:r>
            <a:r>
              <a:rPr lang="en-US" dirty="0"/>
              <a:t>examination during which a doctor inserts a </a:t>
            </a:r>
            <a:r>
              <a:rPr lang="en-US" b="1" i="1" dirty="0"/>
              <a:t>speculum</a:t>
            </a:r>
            <a:r>
              <a:rPr lang="en-US" dirty="0"/>
              <a:t> (an instrument that lets the clinician see inside the vagina) and examines the vagina, cervix and uterus. The doctor will feel for any lumps or changes.  It is recommended that the pelvic examination is performed yearly once a girl begins menstruating.</a:t>
            </a:r>
            <a:endParaRPr lang="en-US" b="1" dirty="0"/>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Pap </a:t>
            </a:r>
            <a:r>
              <a:rPr lang="en-US" dirty="0" smtClean="0"/>
              <a:t>Smear</a:t>
            </a:r>
            <a:endParaRPr lang="en-US" dirty="0"/>
          </a:p>
        </p:txBody>
      </p:sp>
      <p:pic>
        <p:nvPicPr>
          <p:cNvPr id="5" name="Content Placeholder 4" descr="pelvic exam.jpg"/>
          <p:cNvPicPr>
            <a:picLocks noGrp="1" noChangeAspect="1"/>
          </p:cNvPicPr>
          <p:nvPr>
            <p:ph idx="1"/>
          </p:nvPr>
        </p:nvPicPr>
        <p:blipFill>
          <a:blip r:embed="rId2" cstate="print"/>
          <a:stretch>
            <a:fillRect/>
          </a:stretch>
        </p:blipFill>
        <p:spPr>
          <a:xfrm>
            <a:off x="5181600" y="3191495"/>
            <a:ext cx="2743200" cy="27788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 name="Text Placeholder 3"/>
          <p:cNvSpPr>
            <a:spLocks noGrp="1"/>
          </p:cNvSpPr>
          <p:nvPr>
            <p:ph type="body" sz="half" idx="2"/>
          </p:nvPr>
        </p:nvSpPr>
        <p:spPr/>
        <p:txBody>
          <a:bodyPr/>
          <a:lstStyle/>
          <a:p>
            <a:r>
              <a:rPr lang="en-US" dirty="0" smtClean="0"/>
              <a:t>A </a:t>
            </a:r>
            <a:r>
              <a:rPr lang="en-US" dirty="0"/>
              <a:t>smear of cells from the cervix that are obtained during a pelvic examination and is stained for examination for (pre)cancerous cells under a microscope.</a:t>
            </a:r>
          </a:p>
          <a:p>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smtClean="0"/>
              <a:t>Gynecologist</a:t>
            </a:r>
            <a:endParaRPr lang="en-US" u="none" dirty="0"/>
          </a:p>
        </p:txBody>
      </p:sp>
      <p:sp>
        <p:nvSpPr>
          <p:cNvPr id="4" name="Text Placeholder 3"/>
          <p:cNvSpPr>
            <a:spLocks noGrp="1"/>
          </p:cNvSpPr>
          <p:nvPr>
            <p:ph type="body" sz="half" idx="2"/>
          </p:nvPr>
        </p:nvSpPr>
        <p:spPr>
          <a:xfrm>
            <a:off x="152400" y="1219200"/>
            <a:ext cx="5791200" cy="2514600"/>
          </a:xfrm>
        </p:spPr>
        <p:txBody>
          <a:bodyPr/>
          <a:lstStyle/>
          <a:p>
            <a:r>
              <a:rPr lang="en-US" dirty="0" smtClean="0"/>
              <a:t>A </a:t>
            </a:r>
            <a:r>
              <a:rPr lang="en-US" dirty="0"/>
              <a:t>medical doctor who specializes in the treatment of the female reproductive system.</a:t>
            </a:r>
          </a:p>
          <a:p>
            <a:endParaRPr lang="en-US" dirty="0"/>
          </a:p>
        </p:txBody>
      </p:sp>
      <p:sp>
        <p:nvSpPr>
          <p:cNvPr id="5" name="Text Placeholder 3"/>
          <p:cNvSpPr txBox="1">
            <a:spLocks/>
          </p:cNvSpPr>
          <p:nvPr/>
        </p:nvSpPr>
        <p:spPr>
          <a:xfrm>
            <a:off x="3352800" y="4724400"/>
            <a:ext cx="5791200" cy="2133600"/>
          </a:xfrm>
          <a:prstGeom prst="rect">
            <a:avLst/>
          </a:prstGeom>
        </p:spPr>
        <p:txBody>
          <a:bodyPr vert="horz" lIns="91440" tIns="45720" rIns="91440" bIns="45720" rtlCol="0">
            <a:noAutofit/>
          </a:bodyPr>
          <a:lstStyle/>
          <a:p>
            <a:r>
              <a:rPr lang="en-US" sz="3200" dirty="0" smtClean="0"/>
              <a:t>A </a:t>
            </a:r>
            <a:r>
              <a:rPr lang="en-US" sz="3200" dirty="0"/>
              <a:t>medical doctor who specializes in pregnancy, labor, and childbirth.</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le 1"/>
          <p:cNvSpPr txBox="1">
            <a:spLocks/>
          </p:cNvSpPr>
          <p:nvPr/>
        </p:nvSpPr>
        <p:spPr>
          <a:xfrm>
            <a:off x="2743200" y="3886200"/>
            <a:ext cx="5486400" cy="838200"/>
          </a:xfrm>
          <a:prstGeom prst="rect">
            <a:avLst/>
          </a:prstGeom>
        </p:spPr>
        <p:txBody>
          <a:bodyPr vert="horz" lIns="91440" tIns="45720" rIns="91440" bIns="45720" rtlCol="0" anchor="b">
            <a:noAutofit/>
          </a:bodyPr>
          <a:lstStyle/>
          <a:p>
            <a:pPr lvl="0" algn="ctr">
              <a:spcBef>
                <a:spcPct val="0"/>
              </a:spcBef>
            </a:pPr>
            <a:r>
              <a:rPr lang="en-US" sz="3600" b="1" u="sng" dirty="0" smtClean="0">
                <a:latin typeface="+mj-lt"/>
              </a:rPr>
              <a:t>Obstetrician -</a:t>
            </a:r>
            <a:endParaRPr kumimoji="0" lang="en-US" sz="3600" b="1" i="0" u="sng" strike="noStrike" kern="1200" cap="none" spc="0" normalizeH="0" baseline="0" noProof="0" dirty="0" smtClean="0">
              <a:ln>
                <a:noFill/>
              </a:ln>
              <a:solidFill>
                <a:schemeClr val="tx1"/>
              </a:solidFill>
              <a:effectLst/>
              <a:uLnTx/>
              <a:uFill>
                <a:solidFill>
                  <a:schemeClr val="accent6">
                    <a:lumMod val="50000"/>
                  </a:schemeClr>
                </a:solidFill>
              </a:uFill>
              <a:latin typeface="+mj-lt"/>
              <a:ea typeface="+mj-ea"/>
              <a:cs typeface="+mj-cs"/>
            </a:endParaRPr>
          </a:p>
        </p:txBody>
      </p:sp>
      <p:sp>
        <p:nvSpPr>
          <p:cNvPr id="7" name="Left-Right Arrow Callout 6"/>
          <p:cNvSpPr/>
          <p:nvPr/>
        </p:nvSpPr>
        <p:spPr>
          <a:xfrm rot="14606163">
            <a:off x="1493635" y="1894356"/>
            <a:ext cx="2514600" cy="4382816"/>
          </a:xfrm>
          <a:prstGeom prst="leftRightArrowCallout">
            <a:avLst>
              <a:gd name="adj1" fmla="val 10444"/>
              <a:gd name="adj2" fmla="val 25000"/>
              <a:gd name="adj3" fmla="val 25000"/>
              <a:gd name="adj4" fmla="val 39542"/>
            </a:avLst>
          </a:prstGeom>
          <a:solidFill>
            <a:schemeClr val="accent1">
              <a:alpha val="41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2400" b="1" dirty="0" smtClean="0">
                <a:solidFill>
                  <a:schemeClr val="accent6">
                    <a:lumMod val="50000"/>
                  </a:schemeClr>
                </a:solidFill>
              </a:rPr>
              <a:t>Usually Work Together or Same Doctor</a:t>
            </a:r>
            <a:endParaRPr lang="en-US" sz="2400"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none" dirty="0"/>
              <a:t>Self breast </a:t>
            </a:r>
            <a:r>
              <a:rPr lang="en-US" u="none" dirty="0" smtClean="0"/>
              <a:t>examination</a:t>
            </a:r>
            <a:endParaRPr lang="en-US" u="none" dirty="0"/>
          </a:p>
        </p:txBody>
      </p:sp>
      <p:pic>
        <p:nvPicPr>
          <p:cNvPr id="5" name="Content Placeholder 4" descr="bse_directions_3.jpg"/>
          <p:cNvPicPr>
            <a:picLocks noGrp="1" noChangeAspect="1"/>
          </p:cNvPicPr>
          <p:nvPr>
            <p:ph idx="1"/>
          </p:nvPr>
        </p:nvPicPr>
        <p:blipFill>
          <a:blip r:embed="rId2" cstate="print"/>
          <a:stretch>
            <a:fillRect/>
          </a:stretch>
        </p:blipFill>
        <p:spPr>
          <a:xfrm>
            <a:off x="5349688" y="429816"/>
            <a:ext cx="3794312" cy="6047184"/>
          </a:xfrm>
        </p:spPr>
      </p:pic>
      <p:sp>
        <p:nvSpPr>
          <p:cNvPr id="4" name="Text Placeholder 3"/>
          <p:cNvSpPr>
            <a:spLocks noGrp="1"/>
          </p:cNvSpPr>
          <p:nvPr>
            <p:ph type="body" sz="half" idx="2"/>
          </p:nvPr>
        </p:nvSpPr>
        <p:spPr>
          <a:xfrm>
            <a:off x="152400" y="1219200"/>
            <a:ext cx="4343400" cy="5638800"/>
          </a:xfrm>
        </p:spPr>
        <p:txBody>
          <a:bodyPr/>
          <a:lstStyle/>
          <a:p>
            <a:r>
              <a:rPr lang="en-US" dirty="0" smtClean="0"/>
              <a:t>Involves </a:t>
            </a:r>
            <a:r>
              <a:rPr lang="en-US" dirty="0"/>
              <a:t>a physical and visual examination of the breasts checking for changes in the tissue which could be a sign of cancer. </a:t>
            </a:r>
            <a:endParaRPr lang="en-US" dirty="0" smtClean="0"/>
          </a:p>
          <a:p>
            <a:r>
              <a:rPr lang="en-US" b="1" i="1" dirty="0" smtClean="0">
                <a:solidFill>
                  <a:schemeClr val="accent6">
                    <a:lumMod val="50000"/>
                  </a:schemeClr>
                </a:solidFill>
              </a:rPr>
              <a:t>Early </a:t>
            </a:r>
            <a:r>
              <a:rPr lang="en-US" b="1" i="1" dirty="0">
                <a:solidFill>
                  <a:schemeClr val="accent6">
                    <a:lumMod val="50000"/>
                  </a:schemeClr>
                </a:solidFill>
              </a:rPr>
              <a:t>detection= Higher cure rate.</a:t>
            </a:r>
          </a:p>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4495800"/>
          </a:xfrm>
        </p:spPr>
        <p:txBody>
          <a:bodyPr>
            <a:normAutofit/>
          </a:bodyPr>
          <a:lstStyle/>
          <a:p>
            <a:r>
              <a:rPr lang="en-US" dirty="0" smtClean="0"/>
              <a:t>Medical Procedures</a:t>
            </a:r>
            <a:endParaRPr lang="en-US" dirty="0"/>
          </a:p>
        </p:txBody>
      </p:sp>
      <p:pic>
        <p:nvPicPr>
          <p:cNvPr id="5" name="Picture 4" descr="fallopian tube close-up.jpg"/>
          <p:cNvPicPr>
            <a:picLocks noGrp="1" noChangeAspect="1"/>
          </p:cNvPicPr>
          <p:nvPr isPhoto="1"/>
        </p:nvPicPr>
        <p:blipFill>
          <a:blip r:embed="rId2" cstate="print">
            <a:lum/>
          </a:blip>
          <a:stretch>
            <a:fillRect/>
          </a:stretch>
        </p:blipFill>
        <p:spPr>
          <a:xfrm>
            <a:off x="2971800" y="838200"/>
            <a:ext cx="3429000" cy="24003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5486400" cy="609600"/>
          </a:xfrm>
        </p:spPr>
        <p:txBody>
          <a:bodyPr/>
          <a:lstStyle/>
          <a:p>
            <a:r>
              <a:rPr lang="en-US" u="sng" dirty="0" smtClean="0">
                <a:solidFill>
                  <a:schemeClr val="tx1">
                    <a:lumMod val="95000"/>
                    <a:lumOff val="5000"/>
                  </a:schemeClr>
                </a:solidFill>
              </a:rPr>
              <a:t>Uterus (womb)</a:t>
            </a:r>
            <a:endParaRPr lang="en-US" dirty="0"/>
          </a:p>
        </p:txBody>
      </p:sp>
      <p:sp>
        <p:nvSpPr>
          <p:cNvPr id="4" name="Text Placeholder 3"/>
          <p:cNvSpPr>
            <a:spLocks noGrp="1"/>
          </p:cNvSpPr>
          <p:nvPr>
            <p:ph type="body" sz="half" idx="2"/>
          </p:nvPr>
        </p:nvSpPr>
        <p:spPr>
          <a:xfrm>
            <a:off x="152400" y="685800"/>
            <a:ext cx="5715000" cy="5486400"/>
          </a:xfrm>
        </p:spPr>
        <p:txBody>
          <a:bodyPr/>
          <a:lstStyle/>
          <a:p>
            <a:r>
              <a:rPr lang="en-US" sz="3800" dirty="0" smtClean="0"/>
              <a:t>The pear-shaped, muscular organ about the size of a fist or pear, where the fertilized egg implants (attaches) and grows throughout pregnancy. During the delivery of the baby, the muscles contract (labor) to push the baby from the body.</a:t>
            </a:r>
            <a:endParaRPr lang="en-US" sz="3800" dirty="0"/>
          </a:p>
        </p:txBody>
      </p:sp>
      <p:grpSp>
        <p:nvGrpSpPr>
          <p:cNvPr id="5" name="Group 2"/>
          <p:cNvGrpSpPr>
            <a:grpSpLocks noGrp="1"/>
          </p:cNvGrpSpPr>
          <p:nvPr/>
        </p:nvGrpSpPr>
        <p:grpSpPr bwMode="auto">
          <a:xfrm>
            <a:off x="6019800" y="1689384"/>
            <a:ext cx="2819400" cy="3416018"/>
            <a:chOff x="6970" y="6076"/>
            <a:chExt cx="2496" cy="1424"/>
          </a:xfrm>
        </p:grpSpPr>
        <p:pic>
          <p:nvPicPr>
            <p:cNvPr id="6" name="Picture 3" descr="female-repro"/>
            <p:cNvPicPr>
              <a:picLocks noChangeAspect="1" noChangeArrowheads="1"/>
            </p:cNvPicPr>
            <p:nvPr/>
          </p:nvPicPr>
          <p:blipFill>
            <a:blip r:embed="rId2" cstate="print"/>
            <a:srcRect b="34370"/>
            <a:stretch>
              <a:fillRect/>
            </a:stretch>
          </p:blipFill>
          <p:spPr bwMode="auto">
            <a:xfrm>
              <a:off x="6970" y="6076"/>
              <a:ext cx="2496" cy="1424"/>
            </a:xfrm>
            <a:prstGeom prst="rect">
              <a:avLst/>
            </a:prstGeom>
            <a:noFill/>
          </p:spPr>
        </p:pic>
        <p:sp>
          <p:nvSpPr>
            <p:cNvPr id="7" name="Text Box 4"/>
            <p:cNvSpPr txBox="1">
              <a:spLocks noChangeArrowheads="1"/>
            </p:cNvSpPr>
            <p:nvPr/>
          </p:nvSpPr>
          <p:spPr bwMode="auto">
            <a:xfrm>
              <a:off x="7375" y="6102"/>
              <a:ext cx="1715" cy="3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4400" b="1" i="0" u="none" strike="noStrike" cap="none" normalizeH="0" baseline="0" dirty="0" smtClean="0">
                  <a:ln>
                    <a:noFill/>
                  </a:ln>
                  <a:solidFill>
                    <a:schemeClr val="tx1"/>
                  </a:solidFill>
                  <a:effectLst/>
                  <a:latin typeface="Calibri" pitchFamily="34" charset="0"/>
                </a:rPr>
                <a:t>    Uterus</a:t>
              </a:r>
              <a:endParaRPr kumimoji="0" lang="en-US" sz="4400" b="1" i="0" u="none" strike="noStrike" cap="none" normalizeH="0" baseline="0" dirty="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82000" cy="838200"/>
          </a:xfrm>
        </p:spPr>
        <p:txBody>
          <a:bodyPr/>
          <a:lstStyle/>
          <a:p>
            <a:r>
              <a:rPr lang="en-US" dirty="0" smtClean="0"/>
              <a:t>Hysterectomy</a:t>
            </a:r>
            <a:endParaRPr lang="en-US" dirty="0"/>
          </a:p>
        </p:txBody>
      </p:sp>
      <p:sp>
        <p:nvSpPr>
          <p:cNvPr id="4" name="Text Placeholder 3"/>
          <p:cNvSpPr>
            <a:spLocks noGrp="1"/>
          </p:cNvSpPr>
          <p:nvPr>
            <p:ph type="body" sz="half" idx="2"/>
          </p:nvPr>
        </p:nvSpPr>
        <p:spPr>
          <a:xfrm>
            <a:off x="152400" y="1219200"/>
            <a:ext cx="8610600" cy="5257800"/>
          </a:xfrm>
        </p:spPr>
        <p:txBody>
          <a:bodyPr/>
          <a:lstStyle/>
          <a:p>
            <a:r>
              <a:rPr lang="en-US" dirty="0" smtClean="0"/>
              <a:t>The </a:t>
            </a:r>
            <a:r>
              <a:rPr lang="en-US" dirty="0"/>
              <a:t>surgical removal of the uterus. May be required when benign (noncancerous) tumors of the uterus appear, abnormal growth of the lining of the uterus, endometriosis, prolapsed uterus (uterus bulging into the vagina), or severe Pelvic Inflammatory Disease. </a:t>
            </a:r>
            <a:endParaRPr lang="en-US" dirty="0" smtClean="0"/>
          </a:p>
          <a:p>
            <a:r>
              <a:rPr lang="en-US" dirty="0" smtClean="0"/>
              <a:t>Will </a:t>
            </a:r>
            <a:r>
              <a:rPr lang="en-US" dirty="0"/>
              <a:t>be required when growths become so large they interfere with other organs, cancer can’t be treated in another way, or bleeding is so heavy it can’t be controlled.</a:t>
            </a:r>
          </a:p>
          <a:p>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Mastectomy</a:t>
            </a:r>
            <a:endParaRPr lang="en-US" dirty="0"/>
          </a:p>
        </p:txBody>
      </p:sp>
      <p:sp>
        <p:nvSpPr>
          <p:cNvPr id="4" name="Text Placeholder 3"/>
          <p:cNvSpPr>
            <a:spLocks noGrp="1"/>
          </p:cNvSpPr>
          <p:nvPr>
            <p:ph type="body" sz="half" idx="2"/>
          </p:nvPr>
        </p:nvSpPr>
        <p:spPr>
          <a:xfrm>
            <a:off x="152400" y="1219200"/>
            <a:ext cx="8077200" cy="4495800"/>
          </a:xfrm>
        </p:spPr>
        <p:txBody>
          <a:bodyPr/>
          <a:lstStyle/>
          <a:p>
            <a:r>
              <a:rPr lang="en-US" dirty="0" smtClean="0"/>
              <a:t>The</a:t>
            </a:r>
            <a:r>
              <a:rPr lang="en-US" b="1" dirty="0" smtClean="0"/>
              <a:t> </a:t>
            </a:r>
            <a:r>
              <a:rPr lang="en-US" dirty="0"/>
              <a:t>surgical removal of one or both breasts and/or breast tissue.  Breasts may be removed when there are malignant cancerous growths.  Prosthetic breasts and implants are purchased by some women to address the psychological trauma some women experience after surgery.</a:t>
            </a:r>
          </a:p>
          <a:p>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9144000" cy="4495800"/>
          </a:xfrm>
        </p:spPr>
        <p:txBody>
          <a:bodyPr>
            <a:normAutofit/>
          </a:bodyPr>
          <a:lstStyle/>
          <a:p>
            <a:r>
              <a:rPr lang="en-US" dirty="0" smtClean="0"/>
              <a:t>Medical Problems</a:t>
            </a:r>
            <a:endParaRPr lang="en-US" dirty="0"/>
          </a:p>
        </p:txBody>
      </p:sp>
      <p:pic>
        <p:nvPicPr>
          <p:cNvPr id="5" name="Picture 4" descr="fallopian tube close-up.jpg"/>
          <p:cNvPicPr>
            <a:picLocks noGrp="1" noChangeAspect="1"/>
          </p:cNvPicPr>
          <p:nvPr isPhoto="1"/>
        </p:nvPicPr>
        <p:blipFill>
          <a:blip r:embed="rId2" cstate="print">
            <a:lum/>
          </a:blip>
          <a:stretch>
            <a:fillRect/>
          </a:stretch>
        </p:blipFill>
        <p:spPr>
          <a:xfrm>
            <a:off x="2971800" y="838200"/>
            <a:ext cx="3429000" cy="2400300"/>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Pelvic Inflammatory Disease</a:t>
            </a:r>
            <a:endParaRPr lang="en-US" dirty="0"/>
          </a:p>
        </p:txBody>
      </p:sp>
      <p:pic>
        <p:nvPicPr>
          <p:cNvPr id="5" name="Content Placeholder 4" descr="PID.jpg"/>
          <p:cNvPicPr>
            <a:picLocks noGrp="1" noChangeAspect="1"/>
          </p:cNvPicPr>
          <p:nvPr>
            <p:ph idx="1"/>
          </p:nvPr>
        </p:nvPicPr>
        <p:blipFill>
          <a:blip r:embed="rId2" cstate="print"/>
          <a:srcRect l="13756" t="3394" r="15498" b="8352"/>
          <a:stretch>
            <a:fillRect/>
          </a:stretch>
        </p:blipFill>
        <p:spPr>
          <a:xfrm>
            <a:off x="5334000" y="228600"/>
            <a:ext cx="3429000" cy="4953000"/>
          </a:xfrm>
        </p:spPr>
      </p:pic>
      <p:sp>
        <p:nvSpPr>
          <p:cNvPr id="4" name="Text Placeholder 3"/>
          <p:cNvSpPr>
            <a:spLocks noGrp="1"/>
          </p:cNvSpPr>
          <p:nvPr>
            <p:ph type="body" sz="half" idx="2"/>
          </p:nvPr>
        </p:nvSpPr>
        <p:spPr>
          <a:xfrm>
            <a:off x="152400" y="1219200"/>
            <a:ext cx="6096000" cy="5181600"/>
          </a:xfrm>
        </p:spPr>
        <p:txBody>
          <a:bodyPr/>
          <a:lstStyle/>
          <a:p>
            <a:r>
              <a:rPr lang="en-US" sz="4000" b="1" u="sng" dirty="0"/>
              <a:t>Infection </a:t>
            </a:r>
            <a:r>
              <a:rPr lang="en-US" sz="4000" b="1" dirty="0"/>
              <a:t>of the uterus, </a:t>
            </a:r>
            <a:r>
              <a:rPr lang="en-US" sz="4000" b="1" u="sng" dirty="0"/>
              <a:t>fallopian </a:t>
            </a:r>
            <a:r>
              <a:rPr lang="en-US" sz="4000" b="1" dirty="0"/>
              <a:t>tubes and other </a:t>
            </a:r>
            <a:r>
              <a:rPr lang="en-US" sz="4000" b="1" u="sng" dirty="0"/>
              <a:t>reproductive </a:t>
            </a:r>
            <a:r>
              <a:rPr lang="en-US" sz="4000" b="1" dirty="0"/>
              <a:t>organs.</a:t>
            </a:r>
            <a:endParaRPr lang="en-US" sz="4000" dirty="0"/>
          </a:p>
          <a:p>
            <a:r>
              <a:rPr lang="en-US" sz="4000" b="1" dirty="0"/>
              <a:t> </a:t>
            </a:r>
            <a:endParaRPr lang="en-US" sz="2500" dirty="0"/>
          </a:p>
          <a:p>
            <a:r>
              <a:rPr lang="en-US" sz="4000" b="1" u="sng" dirty="0"/>
              <a:t>Common </a:t>
            </a:r>
            <a:r>
              <a:rPr lang="en-US" sz="4000" b="1" dirty="0"/>
              <a:t>and serious complication of some STD’s especially </a:t>
            </a:r>
            <a:r>
              <a:rPr lang="en-US" sz="4000" b="1" u="sng" dirty="0"/>
              <a:t>Chlamydia </a:t>
            </a:r>
            <a:r>
              <a:rPr lang="en-US" sz="4000" b="1" dirty="0"/>
              <a:t>and </a:t>
            </a:r>
            <a:r>
              <a:rPr lang="en-US" sz="4000" b="1" u="sng" dirty="0"/>
              <a:t>gonorrhea</a:t>
            </a:r>
            <a:r>
              <a:rPr lang="en-US" sz="4000" b="1" dirty="0"/>
              <a:t>.</a:t>
            </a:r>
            <a:endParaRPr lang="en-US" sz="4000" dirty="0"/>
          </a:p>
          <a:p>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400" y="152400"/>
            <a:ext cx="8763000" cy="2667000"/>
          </a:xfrm>
        </p:spPr>
        <p:txBody>
          <a:bodyPr/>
          <a:lstStyle/>
          <a:p>
            <a:r>
              <a:rPr lang="en-US" b="1" dirty="0"/>
              <a:t>Occurs when </a:t>
            </a:r>
            <a:r>
              <a:rPr lang="en-US" b="1" u="sng" dirty="0"/>
              <a:t>bacteria</a:t>
            </a:r>
            <a:r>
              <a:rPr lang="en-US" b="1" dirty="0"/>
              <a:t> move </a:t>
            </a:r>
            <a:r>
              <a:rPr lang="en-US" b="1" u="sng" dirty="0"/>
              <a:t>upwards</a:t>
            </a:r>
            <a:r>
              <a:rPr lang="en-US" b="1" dirty="0"/>
              <a:t> from the vagina or cervix into the reproductive </a:t>
            </a:r>
            <a:r>
              <a:rPr lang="en-US" b="1" u="sng" dirty="0"/>
              <a:t>organs</a:t>
            </a:r>
            <a:r>
              <a:rPr lang="en-US" b="1" dirty="0"/>
              <a:t>.  Sexually active women </a:t>
            </a:r>
            <a:r>
              <a:rPr lang="en-US" b="1" u="sng" dirty="0"/>
              <a:t>under</a:t>
            </a:r>
            <a:r>
              <a:rPr lang="en-US" b="1" dirty="0"/>
              <a:t> the age of 25 are most susceptible since the cervix is not fully matured.</a:t>
            </a:r>
            <a:endParaRPr lang="en-US" dirty="0"/>
          </a:p>
          <a:p>
            <a:endParaRPr lang="en-US" dirty="0"/>
          </a:p>
        </p:txBody>
      </p:sp>
      <p:sp>
        <p:nvSpPr>
          <p:cNvPr id="5" name="TextBox 4"/>
          <p:cNvSpPr txBox="1"/>
          <p:nvPr/>
        </p:nvSpPr>
        <p:spPr>
          <a:xfrm>
            <a:off x="228600" y="2895600"/>
            <a:ext cx="8686800" cy="2862322"/>
          </a:xfrm>
          <a:prstGeom prst="rect">
            <a:avLst/>
          </a:prstGeom>
          <a:noFill/>
        </p:spPr>
        <p:txBody>
          <a:bodyPr wrap="square" rtlCol="0">
            <a:spAutoFit/>
          </a:bodyPr>
          <a:lstStyle/>
          <a:p>
            <a:r>
              <a:rPr lang="en-US" sz="3600" b="1" i="1" dirty="0">
                <a:solidFill>
                  <a:schemeClr val="accent6">
                    <a:lumMod val="50000"/>
                  </a:schemeClr>
                </a:solidFill>
                <a:latin typeface="+mj-lt"/>
              </a:rPr>
              <a:t>Symptoms: </a:t>
            </a:r>
            <a:r>
              <a:rPr lang="en-US" sz="3600" u="sng" dirty="0">
                <a:latin typeface="+mj-lt"/>
              </a:rPr>
              <a:t>mild</a:t>
            </a:r>
            <a:r>
              <a:rPr lang="en-US" sz="3600" dirty="0">
                <a:latin typeface="+mj-lt"/>
              </a:rPr>
              <a:t> and subtle; can go </a:t>
            </a:r>
            <a:r>
              <a:rPr lang="en-US" sz="3600" dirty="0" smtClean="0">
                <a:latin typeface="+mj-lt"/>
              </a:rPr>
              <a:t>undetected, Lower </a:t>
            </a:r>
            <a:r>
              <a:rPr lang="en-US" sz="3600" dirty="0">
                <a:latin typeface="+mj-lt"/>
              </a:rPr>
              <a:t>abdominal pain, </a:t>
            </a:r>
            <a:r>
              <a:rPr lang="en-US" sz="3600" u="sng" dirty="0">
                <a:latin typeface="+mj-lt"/>
              </a:rPr>
              <a:t>fever</a:t>
            </a:r>
            <a:r>
              <a:rPr lang="en-US" sz="3600" dirty="0">
                <a:latin typeface="+mj-lt"/>
              </a:rPr>
              <a:t>, vaginal discharge, painful </a:t>
            </a:r>
            <a:r>
              <a:rPr lang="en-US" sz="3600" u="sng" dirty="0">
                <a:latin typeface="+mj-lt"/>
              </a:rPr>
              <a:t>urination </a:t>
            </a:r>
            <a:r>
              <a:rPr lang="en-US" sz="3600" dirty="0">
                <a:latin typeface="+mj-lt"/>
              </a:rPr>
              <a:t>and </a:t>
            </a:r>
            <a:r>
              <a:rPr lang="en-US" sz="3600" u="sng" dirty="0">
                <a:latin typeface="+mj-lt"/>
              </a:rPr>
              <a:t>irregular </a:t>
            </a:r>
            <a:r>
              <a:rPr lang="en-US" sz="3600" dirty="0">
                <a:latin typeface="+mj-lt"/>
              </a:rPr>
              <a:t>menstrual bleeding</a:t>
            </a:r>
          </a:p>
          <a:p>
            <a:r>
              <a:rPr lang="en-US" b="1" dirty="0"/>
              <a:t>	</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400" y="152400"/>
            <a:ext cx="8686800" cy="2362200"/>
          </a:xfrm>
        </p:spPr>
        <p:txBody>
          <a:bodyPr/>
          <a:lstStyle/>
          <a:p>
            <a:r>
              <a:rPr lang="en-US" dirty="0">
                <a:latin typeface="+mj-lt"/>
              </a:rPr>
              <a:t>Damage appears on /in </a:t>
            </a:r>
            <a:r>
              <a:rPr lang="en-US" u="sng" dirty="0">
                <a:latin typeface="+mj-lt"/>
              </a:rPr>
              <a:t>fallopian </a:t>
            </a:r>
            <a:r>
              <a:rPr lang="en-US" dirty="0">
                <a:latin typeface="+mj-lt"/>
              </a:rPr>
              <a:t>tubes; </a:t>
            </a:r>
            <a:r>
              <a:rPr lang="en-US" u="sng" dirty="0">
                <a:latin typeface="+mj-lt"/>
              </a:rPr>
              <a:t>Scarring </a:t>
            </a:r>
            <a:r>
              <a:rPr lang="en-US" dirty="0">
                <a:latin typeface="+mj-lt"/>
              </a:rPr>
              <a:t>in fallopian tubes and other pelvic structures can cause </a:t>
            </a:r>
            <a:r>
              <a:rPr lang="en-US" u="sng" dirty="0">
                <a:latin typeface="+mj-lt"/>
              </a:rPr>
              <a:t>chronic</a:t>
            </a:r>
            <a:r>
              <a:rPr lang="en-US" dirty="0">
                <a:latin typeface="+mj-lt"/>
              </a:rPr>
              <a:t> pelvic pain (which lasts for months or even years.)</a:t>
            </a:r>
          </a:p>
          <a:p>
            <a:endParaRPr lang="en-US" dirty="0"/>
          </a:p>
        </p:txBody>
      </p:sp>
      <p:sp>
        <p:nvSpPr>
          <p:cNvPr id="5" name="TextBox 4"/>
          <p:cNvSpPr txBox="1"/>
          <p:nvPr/>
        </p:nvSpPr>
        <p:spPr>
          <a:xfrm>
            <a:off x="228600" y="2514601"/>
            <a:ext cx="8534400" cy="4247317"/>
          </a:xfrm>
          <a:prstGeom prst="rect">
            <a:avLst/>
          </a:prstGeom>
          <a:noFill/>
        </p:spPr>
        <p:txBody>
          <a:bodyPr wrap="square" rtlCol="0">
            <a:spAutoFit/>
          </a:bodyPr>
          <a:lstStyle/>
          <a:p>
            <a:r>
              <a:rPr lang="en-US" sz="3600" dirty="0">
                <a:latin typeface="+mj-lt"/>
              </a:rPr>
              <a:t>Tests would include pap test, pelvic </a:t>
            </a:r>
            <a:r>
              <a:rPr lang="en-US" sz="3600" u="sng" dirty="0">
                <a:latin typeface="+mj-lt"/>
              </a:rPr>
              <a:t>ultrasound</a:t>
            </a:r>
            <a:r>
              <a:rPr lang="en-US" sz="3600" dirty="0">
                <a:latin typeface="+mj-lt"/>
              </a:rPr>
              <a:t> or a laparoscopy (thin tube with a lighted end which can see into the lower abdomen)</a:t>
            </a:r>
          </a:p>
          <a:p>
            <a:r>
              <a:rPr lang="en-US" sz="3600" dirty="0">
                <a:latin typeface="+mj-lt"/>
              </a:rPr>
              <a:t> </a:t>
            </a:r>
          </a:p>
          <a:p>
            <a:r>
              <a:rPr lang="en-US" sz="3600" dirty="0">
                <a:latin typeface="+mj-lt"/>
              </a:rPr>
              <a:t>Antibiotics cure the </a:t>
            </a:r>
            <a:r>
              <a:rPr lang="en-US" sz="3600" u="sng" dirty="0">
                <a:latin typeface="+mj-lt"/>
              </a:rPr>
              <a:t>infection </a:t>
            </a:r>
            <a:r>
              <a:rPr lang="en-US" sz="3600" dirty="0">
                <a:latin typeface="+mj-lt"/>
              </a:rPr>
              <a:t>but cannot </a:t>
            </a:r>
            <a:r>
              <a:rPr lang="en-US" sz="3600" u="sng" dirty="0">
                <a:latin typeface="+mj-lt"/>
              </a:rPr>
              <a:t>reverse</a:t>
            </a:r>
            <a:r>
              <a:rPr lang="en-US" sz="3600" dirty="0">
                <a:latin typeface="+mj-lt"/>
              </a:rPr>
              <a:t> any damage.</a:t>
            </a:r>
          </a:p>
          <a:p>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normAutofit/>
          </a:bodyPr>
          <a:lstStyle/>
          <a:p>
            <a:r>
              <a:rPr lang="en-US" dirty="0" smtClean="0"/>
              <a:t>HPV – Vaccine </a:t>
            </a:r>
            <a:r>
              <a:rPr lang="en-US" sz="1100" dirty="0" smtClean="0"/>
              <a:t>*care of </a:t>
            </a:r>
            <a:r>
              <a:rPr lang="en-US" sz="1100" dirty="0" err="1" smtClean="0"/>
              <a:t>gardasil</a:t>
            </a:r>
            <a:r>
              <a:rPr lang="en-US" sz="1100" dirty="0" smtClean="0"/>
              <a:t> website</a:t>
            </a:r>
            <a:endParaRPr lang="en-US" sz="1100" dirty="0"/>
          </a:p>
        </p:txBody>
      </p:sp>
      <p:sp>
        <p:nvSpPr>
          <p:cNvPr id="3" name="Content Placeholder 2"/>
          <p:cNvSpPr>
            <a:spLocks noGrp="1"/>
          </p:cNvSpPr>
          <p:nvPr>
            <p:ph idx="1"/>
          </p:nvPr>
        </p:nvSpPr>
        <p:spPr/>
        <p:txBody>
          <a:bodyPr/>
          <a:lstStyle/>
          <a:p>
            <a:r>
              <a:rPr lang="en-US" dirty="0" smtClean="0"/>
              <a:t>Protects against 4 types of HPV</a:t>
            </a:r>
          </a:p>
          <a:p>
            <a:pPr lvl="1"/>
            <a:r>
              <a:rPr lang="en-US" dirty="0" smtClean="0"/>
              <a:t>2 types cervical cancer &amp; 2 types genital warts</a:t>
            </a:r>
          </a:p>
          <a:p>
            <a:r>
              <a:rPr lang="en-US" dirty="0" smtClean="0"/>
              <a:t>Recommended for girls prior to first sexual experience (ages 9-26) and boys (ages 9-26)</a:t>
            </a:r>
          </a:p>
          <a:p>
            <a:r>
              <a:rPr lang="en-US" dirty="0" smtClean="0"/>
              <a:t>3 injections over 6 months</a:t>
            </a:r>
          </a:p>
          <a:p>
            <a:endParaRPr lang="en-US" dirty="0"/>
          </a:p>
        </p:txBody>
      </p:sp>
      <p:pic>
        <p:nvPicPr>
          <p:cNvPr id="1026" name="Picture 2" descr="http://www.google.com/images?q=tbn:IQtHxbL1VHWBTM::www.biology.ccsu.edu/doan/HPV/HPV%252520Images/Gardasil.jpg&amp;h=76&amp;w=159&amp;usg=__GyPvY0Hj-WONeqn5rhgmlZmznbU=">
            <a:hlinkClick r:id="rId2"/>
          </p:cNvPr>
          <p:cNvPicPr>
            <a:picLocks noChangeAspect="1" noChangeArrowheads="1"/>
          </p:cNvPicPr>
          <p:nvPr/>
        </p:nvPicPr>
        <p:blipFill>
          <a:blip r:embed="rId3" cstate="print"/>
          <a:srcRect/>
          <a:stretch>
            <a:fillRect/>
          </a:stretch>
        </p:blipFill>
        <p:spPr bwMode="auto">
          <a:xfrm>
            <a:off x="304800" y="304800"/>
            <a:ext cx="1600200" cy="764876"/>
          </a:xfrm>
          <a:prstGeom prst="rect">
            <a:avLst/>
          </a:prstGeom>
          <a:noFill/>
        </p:spPr>
      </p:pic>
      <p:pic>
        <p:nvPicPr>
          <p:cNvPr id="1027" name="Picture 3" descr="C:\Documents and Settings\tkubiny\Local Settings\Temporary Internet Files\Content.IE5\S1QRUN09\dglxasset[1].aspx"/>
          <p:cNvPicPr>
            <a:picLocks noChangeAspect="1" noChangeArrowheads="1"/>
          </p:cNvPicPr>
          <p:nvPr/>
        </p:nvPicPr>
        <p:blipFill>
          <a:blip r:embed="rId4" cstate="print"/>
          <a:srcRect/>
          <a:stretch>
            <a:fillRect/>
          </a:stretch>
        </p:blipFill>
        <p:spPr bwMode="auto">
          <a:xfrm rot="18089896">
            <a:off x="7221070" y="4624332"/>
            <a:ext cx="561315" cy="20596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382000" cy="1066800"/>
          </a:xfrm>
        </p:spPr>
        <p:txBody>
          <a:bodyPr/>
          <a:lstStyle/>
          <a:p>
            <a:r>
              <a:rPr lang="en-US" u="sng" dirty="0" err="1"/>
              <a:t>Endometrium</a:t>
            </a:r>
            <a:endParaRPr lang="en-US" u="sng" dirty="0"/>
          </a:p>
        </p:txBody>
      </p:sp>
      <p:sp>
        <p:nvSpPr>
          <p:cNvPr id="4" name="Text Placeholder 3"/>
          <p:cNvSpPr>
            <a:spLocks noGrp="1"/>
          </p:cNvSpPr>
          <p:nvPr>
            <p:ph type="body" sz="half" idx="2"/>
          </p:nvPr>
        </p:nvSpPr>
        <p:spPr>
          <a:xfrm>
            <a:off x="228600" y="1066800"/>
            <a:ext cx="8534400" cy="5791200"/>
          </a:xfrm>
        </p:spPr>
        <p:txBody>
          <a:bodyPr/>
          <a:lstStyle/>
          <a:p>
            <a:r>
              <a:rPr lang="en-US" sz="4000" dirty="0"/>
              <a:t>The lining of the uterus that provides nourishment for the implanted, fertilized egg. </a:t>
            </a:r>
            <a:r>
              <a:rPr lang="en-US" sz="4000" b="1" dirty="0"/>
              <a:t>Menstrual Cycle</a:t>
            </a:r>
            <a:r>
              <a:rPr lang="en-US" sz="4000" dirty="0"/>
              <a:t> – Cycle of approximately 21 days in which the </a:t>
            </a:r>
            <a:r>
              <a:rPr lang="en-US" sz="4000" dirty="0" err="1"/>
              <a:t>endometrium</a:t>
            </a:r>
            <a:r>
              <a:rPr lang="en-US" sz="4000" dirty="0"/>
              <a:t> thickens in preparation for a fertilized egg.  During</a:t>
            </a:r>
            <a:r>
              <a:rPr lang="en-US" sz="4000" b="1" u="sng" dirty="0"/>
              <a:t> menstruation,</a:t>
            </a:r>
            <a:r>
              <a:rPr lang="en-US" sz="4000" dirty="0"/>
              <a:t> the combination of endometrial tissue, blood and ova leave the body as </a:t>
            </a:r>
            <a:r>
              <a:rPr lang="en-US" sz="4000" b="1" dirty="0"/>
              <a:t>menstrual fluid</a:t>
            </a:r>
            <a:r>
              <a:rPr lang="en-US" sz="4000" dirty="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Ovulation</a:t>
            </a:r>
            <a:endParaRPr lang="en-US" dirty="0"/>
          </a:p>
        </p:txBody>
      </p:sp>
      <p:sp>
        <p:nvSpPr>
          <p:cNvPr id="4" name="Text Placeholder 3"/>
          <p:cNvSpPr>
            <a:spLocks noGrp="1"/>
          </p:cNvSpPr>
          <p:nvPr>
            <p:ph type="body" sz="half" idx="2"/>
          </p:nvPr>
        </p:nvSpPr>
        <p:spPr>
          <a:xfrm>
            <a:off x="152400" y="1219200"/>
            <a:ext cx="5715000" cy="2209800"/>
          </a:xfrm>
        </p:spPr>
        <p:txBody>
          <a:bodyPr/>
          <a:lstStyle/>
          <a:p>
            <a:r>
              <a:rPr lang="en-US" dirty="0" smtClean="0"/>
              <a:t>When a mature egg is released from the ovary, and caught by the </a:t>
            </a:r>
            <a:r>
              <a:rPr lang="en-US" dirty="0" err="1" smtClean="0"/>
              <a:t>fimbria</a:t>
            </a:r>
            <a:r>
              <a:rPr lang="en-US" dirty="0" smtClean="0"/>
              <a:t>.</a:t>
            </a:r>
          </a:p>
          <a:p>
            <a:endParaRPr lang="en-US" dirty="0"/>
          </a:p>
          <a:p>
            <a:endParaRPr lang="en-US" dirty="0"/>
          </a:p>
        </p:txBody>
      </p:sp>
      <p:sp>
        <p:nvSpPr>
          <p:cNvPr id="5" name="Text Placeholder 3"/>
          <p:cNvSpPr txBox="1">
            <a:spLocks/>
          </p:cNvSpPr>
          <p:nvPr/>
        </p:nvSpPr>
        <p:spPr>
          <a:xfrm>
            <a:off x="2971800" y="4343400"/>
            <a:ext cx="5943600" cy="2209800"/>
          </a:xfrm>
          <a:prstGeom prst="rect">
            <a:avLst/>
          </a:prstGeom>
        </p:spPr>
        <p:txBody>
          <a:bodyPr vert="horz" lIns="91440" tIns="45720" rIns="91440" bIns="45720" rtlCol="0">
            <a:no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When a</a:t>
            </a:r>
            <a:r>
              <a:rPr kumimoji="0" lang="en-US" sz="3200" b="0" i="0" u="none" strike="noStrike" kern="1200" cap="none" spc="0" normalizeH="0" noProof="0" dirty="0" smtClean="0">
                <a:ln>
                  <a:noFill/>
                </a:ln>
                <a:solidFill>
                  <a:schemeClr val="tx1"/>
                </a:solidFill>
                <a:effectLst/>
                <a:uLnTx/>
                <a:uFillTx/>
                <a:latin typeface="+mn-lt"/>
                <a:ea typeface="+mn-ea"/>
                <a:cs typeface="+mn-cs"/>
              </a:rPr>
              <a:t> sperm cell breaks through the protective outer layer of the ova and the 23 chromosomes from each join to start the formation of a zygote</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 name="Title 1"/>
          <p:cNvSpPr txBox="1">
            <a:spLocks/>
          </p:cNvSpPr>
          <p:nvPr/>
        </p:nvSpPr>
        <p:spPr>
          <a:xfrm>
            <a:off x="2438400" y="3352800"/>
            <a:ext cx="5486400" cy="838200"/>
          </a:xfrm>
          <a:prstGeom prst="rect">
            <a:avLst/>
          </a:prstGeom>
        </p:spPr>
        <p:txBody>
          <a:bodyPr vert="horz" lIns="91440" tIns="45720" rIns="91440" bIns="45720" rtlCol="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sng" strike="noStrike" kern="1200" cap="none" spc="0" normalizeH="0" baseline="0" noProof="0" dirty="0" smtClean="0">
                <a:ln>
                  <a:noFill/>
                </a:ln>
                <a:solidFill>
                  <a:schemeClr val="tx1"/>
                </a:solidFill>
                <a:effectLst/>
                <a:uLnTx/>
                <a:uFill>
                  <a:solidFill>
                    <a:schemeClr val="accent6">
                      <a:lumMod val="50000"/>
                    </a:schemeClr>
                  </a:solidFill>
                </a:uFill>
                <a:latin typeface="+mj-lt"/>
                <a:ea typeface="+mj-ea"/>
                <a:cs typeface="+mj-cs"/>
              </a:rPr>
              <a:t>Fertilization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5486400" cy="838200"/>
          </a:xfrm>
        </p:spPr>
        <p:txBody>
          <a:bodyPr/>
          <a:lstStyle/>
          <a:p>
            <a:r>
              <a:rPr lang="en-US" dirty="0" smtClean="0"/>
              <a:t>Fertilization</a:t>
            </a:r>
            <a:endParaRPr lang="en-US" dirty="0"/>
          </a:p>
        </p:txBody>
      </p:sp>
      <p:pic>
        <p:nvPicPr>
          <p:cNvPr id="58370" name="Picture 2" descr="http://www.jillstanek.com/archives/fertilization.jpg"/>
          <p:cNvPicPr>
            <a:picLocks noChangeAspect="1" noChangeArrowheads="1"/>
          </p:cNvPicPr>
          <p:nvPr/>
        </p:nvPicPr>
        <p:blipFill>
          <a:blip r:embed="rId2" cstate="print"/>
          <a:srcRect/>
          <a:stretch>
            <a:fillRect/>
          </a:stretch>
        </p:blipFill>
        <p:spPr bwMode="auto">
          <a:xfrm>
            <a:off x="762000" y="806350"/>
            <a:ext cx="8001000" cy="605165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Cervix</a:t>
            </a:r>
          </a:p>
        </p:txBody>
      </p:sp>
      <p:sp>
        <p:nvSpPr>
          <p:cNvPr id="4" name="Text Placeholder 3"/>
          <p:cNvSpPr>
            <a:spLocks noGrp="1"/>
          </p:cNvSpPr>
          <p:nvPr>
            <p:ph type="body" sz="half" idx="2"/>
          </p:nvPr>
        </p:nvSpPr>
        <p:spPr/>
        <p:txBody>
          <a:bodyPr/>
          <a:lstStyle/>
          <a:p>
            <a:r>
              <a:rPr lang="en-US" sz="3200" dirty="0"/>
              <a:t>The lower portion of the uterus that flattens and opens (dilates) during childbirth.      </a:t>
            </a:r>
            <a:endParaRPr lang="en-US" sz="3200" dirty="0" smtClean="0"/>
          </a:p>
          <a:p>
            <a:r>
              <a:rPr lang="en-US" sz="3200" b="1" dirty="0" smtClean="0"/>
              <a:t>Os </a:t>
            </a:r>
            <a:r>
              <a:rPr lang="en-US" sz="3200" b="1" dirty="0"/>
              <a:t>-	</a:t>
            </a:r>
            <a:r>
              <a:rPr lang="en-US" sz="3200" dirty="0"/>
              <a:t>The narrow opening in the cervix thorough which the menstrual fluid leaves the uterus, and that also dilates during the delivery of the baby to allow passage from the uterus.</a:t>
            </a:r>
          </a:p>
        </p:txBody>
      </p:sp>
      <p:pic>
        <p:nvPicPr>
          <p:cNvPr id="5" name="Content Placeholder 4" descr="female-repro"/>
          <p:cNvPicPr>
            <a:picLocks noGrp="1"/>
          </p:cNvPicPr>
          <p:nvPr>
            <p:ph idx="1"/>
          </p:nvPr>
        </p:nvPicPr>
        <p:blipFill>
          <a:blip r:embed="rId2" cstate="print"/>
          <a:srcRect b="34370"/>
          <a:stretch>
            <a:fillRect/>
          </a:stretch>
        </p:blipFill>
        <p:spPr bwMode="auto">
          <a:xfrm>
            <a:off x="6019800" y="914401"/>
            <a:ext cx="2819400" cy="3050664"/>
          </a:xfrm>
          <a:prstGeom prst="rect">
            <a:avLst/>
          </a:prstGeom>
          <a:noFill/>
          <a:ln w="9525">
            <a:noFill/>
            <a:miter lim="800000"/>
            <a:headEnd/>
            <a:tailEnd/>
          </a:ln>
        </p:spPr>
      </p:pic>
      <p:sp>
        <p:nvSpPr>
          <p:cNvPr id="7" name="Oval 6"/>
          <p:cNvSpPr/>
          <p:nvPr/>
        </p:nvSpPr>
        <p:spPr>
          <a:xfrm>
            <a:off x="6781800" y="3048000"/>
            <a:ext cx="1295400" cy="762000"/>
          </a:xfrm>
          <a:prstGeom prst="ellipse">
            <a:avLst/>
          </a:prstGeom>
          <a:solidFill>
            <a:schemeClr val="accent1">
              <a:lumMod val="20000"/>
              <a:lumOff val="80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4800600" y="3657600"/>
            <a:ext cx="2590800" cy="228600"/>
          </a:xfrm>
          <a:prstGeom prst="straightConnector1">
            <a:avLst/>
          </a:prstGeom>
          <a:ln w="698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5486400" cy="838200"/>
          </a:xfrm>
        </p:spPr>
        <p:txBody>
          <a:bodyPr/>
          <a:lstStyle/>
          <a:p>
            <a:r>
              <a:rPr lang="en-US" dirty="0"/>
              <a:t>Ovaries</a:t>
            </a:r>
          </a:p>
        </p:txBody>
      </p:sp>
      <p:sp>
        <p:nvSpPr>
          <p:cNvPr id="4" name="Text Placeholder 3"/>
          <p:cNvSpPr>
            <a:spLocks noGrp="1"/>
          </p:cNvSpPr>
          <p:nvPr>
            <p:ph type="body" sz="half" idx="2"/>
          </p:nvPr>
        </p:nvSpPr>
        <p:spPr>
          <a:xfrm>
            <a:off x="152400" y="762000"/>
            <a:ext cx="5715000" cy="6096000"/>
          </a:xfrm>
        </p:spPr>
        <p:txBody>
          <a:bodyPr/>
          <a:lstStyle/>
          <a:p>
            <a:r>
              <a:rPr lang="en-US" dirty="0"/>
              <a:t>The internal female organs that store eggs, develop and mature eggs for ovulation, and produce the female hormones, estrogen and progesterone.      </a:t>
            </a:r>
            <a:r>
              <a:rPr lang="en-US" b="1" dirty="0"/>
              <a:t>Ova (egg) –</a:t>
            </a:r>
            <a:r>
              <a:rPr lang="en-US" dirty="0"/>
              <a:t> The female reproductive cell that contains 23 chromosomes (1/2 of the 46 required for human life) that combines with a single sperm cell containing the other 23 chromosomes, to produce a new human being. </a:t>
            </a:r>
          </a:p>
        </p:txBody>
      </p:sp>
      <p:pic>
        <p:nvPicPr>
          <p:cNvPr id="5" name="Content Placeholder 4" descr="female-repro"/>
          <p:cNvPicPr>
            <a:picLocks noGrp="1"/>
          </p:cNvPicPr>
          <p:nvPr>
            <p:ph idx="1"/>
          </p:nvPr>
        </p:nvPicPr>
        <p:blipFill>
          <a:blip r:embed="rId2" cstate="print"/>
          <a:srcRect b="34370"/>
          <a:stretch>
            <a:fillRect/>
          </a:stretch>
        </p:blipFill>
        <p:spPr bwMode="auto">
          <a:xfrm>
            <a:off x="5638800" y="1219201"/>
            <a:ext cx="3200400" cy="2288665"/>
          </a:xfrm>
          <a:prstGeom prst="rect">
            <a:avLst/>
          </a:prstGeom>
          <a:noFill/>
          <a:ln w="9525">
            <a:noFill/>
            <a:miter lim="800000"/>
            <a:headEnd/>
            <a:tailEnd/>
          </a:ln>
        </p:spPr>
      </p:pic>
      <p:cxnSp>
        <p:nvCxnSpPr>
          <p:cNvPr id="7" name="Straight Arrow Connector 6"/>
          <p:cNvCxnSpPr/>
          <p:nvPr/>
        </p:nvCxnSpPr>
        <p:spPr>
          <a:xfrm>
            <a:off x="4724400" y="838200"/>
            <a:ext cx="1447800" cy="1219200"/>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781800" y="838200"/>
            <a:ext cx="1447800" cy="1219200"/>
          </a:xfrm>
          <a:prstGeom prst="straightConnector1">
            <a:avLst/>
          </a:prstGeom>
          <a:ln w="539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50BAD52177D74F88CB645CB29B218D" ma:contentTypeVersion="4" ma:contentTypeDescription="Create a new document." ma:contentTypeScope="" ma:versionID="8bdafa2f92968c5591cb4177a4dd7557">
  <xsd:schema xmlns:xsd="http://www.w3.org/2001/XMLSchema" xmlns:xs="http://www.w3.org/2001/XMLSchema" xmlns:p="http://schemas.microsoft.com/office/2006/metadata/properties" xmlns:ns2="f45d122c-8970-4800-b701-6768b094a846" targetNamespace="http://schemas.microsoft.com/office/2006/metadata/properties" ma:root="true" ma:fieldsID="6f0b5adb2d468be80f87885b50e50776" ns2:_="">
    <xsd:import namespace="f45d122c-8970-4800-b701-6768b094a846"/>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5d122c-8970-4800-b701-6768b094a84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f45d122c-8970-4800-b701-6768b094a846">DMPECWM6R3MZ-1486142199-34</_dlc_DocId>
    <_dlc_DocIdUrl xmlns="f45d122c-8970-4800-b701-6768b094a846">
      <Url>https://chippewavalley.sharepoint.com/curriculum/pehealth/_layouts/15/DocIdRedir.aspx?ID=DMPECWM6R3MZ-1486142199-34</Url>
      <Description>DMPECWM6R3MZ-1486142199-34</Description>
    </_dlc_DocIdUrl>
  </documentManagement>
</p:properties>
</file>

<file path=customXml/itemProps1.xml><?xml version="1.0" encoding="utf-8"?>
<ds:datastoreItem xmlns:ds="http://schemas.openxmlformats.org/officeDocument/2006/customXml" ds:itemID="{A43EE320-6ECC-4F7F-A31C-38386DB641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5d122c-8970-4800-b701-6768b094a8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12AE79-DF16-457D-B080-D2FD34C35BA5}">
  <ds:schemaRefs>
    <ds:schemaRef ds:uri="http://schemas.microsoft.com/sharepoint/events"/>
  </ds:schemaRefs>
</ds:datastoreItem>
</file>

<file path=customXml/itemProps3.xml><?xml version="1.0" encoding="utf-8"?>
<ds:datastoreItem xmlns:ds="http://schemas.openxmlformats.org/officeDocument/2006/customXml" ds:itemID="{992CEC21-F452-477A-BAF4-8FD17800B51D}">
  <ds:schemaRefs>
    <ds:schemaRef ds:uri="http://schemas.microsoft.com/sharepoint/v3/contenttype/forms"/>
  </ds:schemaRefs>
</ds:datastoreItem>
</file>

<file path=customXml/itemProps4.xml><?xml version="1.0" encoding="utf-8"?>
<ds:datastoreItem xmlns:ds="http://schemas.openxmlformats.org/officeDocument/2006/customXml" ds:itemID="{FCCC123E-9A82-446E-90F3-B2FFDC7718A1}">
  <ds:schemaRefs>
    <ds:schemaRef ds:uri="http://purl.org/dc/elements/1.1/"/>
    <ds:schemaRef ds:uri="http://purl.org/dc/dcmitype/"/>
    <ds:schemaRef ds:uri="http://schemas.microsoft.com/office/2006/metadata/properties"/>
    <ds:schemaRef ds:uri="http://purl.org/dc/terms/"/>
    <ds:schemaRef ds:uri="http://www.w3.org/XML/1998/namespace"/>
    <ds:schemaRef ds:uri="http://schemas.microsoft.com/office/infopath/2007/PartnerControls"/>
    <ds:schemaRef ds:uri="f45d122c-8970-4800-b701-6768b094a846"/>
    <ds:schemaRef ds:uri="http://schemas.microsoft.com/office/2006/documentManagement/typ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585</TotalTime>
  <Words>1438</Words>
  <Application>Microsoft Office PowerPoint</Application>
  <PresentationFormat>On-screen Show (4:3)</PresentationFormat>
  <Paragraphs>112</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Franklin Gothic Book</vt:lpstr>
      <vt:lpstr>Franklin Gothic Medium</vt:lpstr>
      <vt:lpstr>Office Theme</vt:lpstr>
      <vt:lpstr>The Female Reproductive System</vt:lpstr>
      <vt:lpstr>6 Purposes of Female Reproductive System</vt:lpstr>
      <vt:lpstr>Parts of the female system for child  birth, fetal development &amp; menstruation</vt:lpstr>
      <vt:lpstr>Uterus (womb)</vt:lpstr>
      <vt:lpstr>Endometrium</vt:lpstr>
      <vt:lpstr>Ovulation</vt:lpstr>
      <vt:lpstr>Fertilization</vt:lpstr>
      <vt:lpstr>Cervix</vt:lpstr>
      <vt:lpstr>Ovaries</vt:lpstr>
      <vt:lpstr>Fallopian Tubes (oviduct) </vt:lpstr>
      <vt:lpstr>Vagina  (birth canal)-</vt:lpstr>
      <vt:lpstr>Vaginal opening-</vt:lpstr>
      <vt:lpstr>External Structures of the Female System</vt:lpstr>
      <vt:lpstr>Vulva</vt:lpstr>
      <vt:lpstr>Labia Majora</vt:lpstr>
      <vt:lpstr>Labia Minora</vt:lpstr>
      <vt:lpstr>Clitoris</vt:lpstr>
      <vt:lpstr>Clitoral Hood</vt:lpstr>
      <vt:lpstr>Parts of the Female System for Elimination</vt:lpstr>
      <vt:lpstr>Bladder</vt:lpstr>
      <vt:lpstr>Urethra</vt:lpstr>
      <vt:lpstr>Meatus (urinary opening)</vt:lpstr>
      <vt:lpstr>PowerPoint Presentation</vt:lpstr>
      <vt:lpstr>Miscellaneous</vt:lpstr>
      <vt:lpstr>Hymen</vt:lpstr>
      <vt:lpstr>Gestation/Pregnancy</vt:lpstr>
      <vt:lpstr>Heredity</vt:lpstr>
      <vt:lpstr>Bartholin’s Glands</vt:lpstr>
      <vt:lpstr>Mons Veneris</vt:lpstr>
      <vt:lpstr>Perineum</vt:lpstr>
      <vt:lpstr>Puberty</vt:lpstr>
      <vt:lpstr>Genitalia </vt:lpstr>
      <vt:lpstr>Menopause</vt:lpstr>
      <vt:lpstr>Health Care</vt:lpstr>
      <vt:lpstr>Pelvic Examination</vt:lpstr>
      <vt:lpstr>Pap Smear</vt:lpstr>
      <vt:lpstr>Gynecologist</vt:lpstr>
      <vt:lpstr>Self breast examination</vt:lpstr>
      <vt:lpstr>Medical Procedures</vt:lpstr>
      <vt:lpstr>Hysterectomy</vt:lpstr>
      <vt:lpstr>Mastectomy</vt:lpstr>
      <vt:lpstr>Medical Problems</vt:lpstr>
      <vt:lpstr>Pelvic Inflammatory Disease</vt:lpstr>
      <vt:lpstr>PowerPoint Presentation</vt:lpstr>
      <vt:lpstr>PowerPoint Presentation</vt:lpstr>
      <vt:lpstr>HPV – Vaccine *care of gardasil website</vt:lpstr>
    </vt:vector>
  </TitlesOfParts>
  <Company>Chippewa Valley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Female Reproductive System</dc:title>
  <dc:creator>CVS</dc:creator>
  <cp:lastModifiedBy>Daniels, Steven</cp:lastModifiedBy>
  <cp:revision>51</cp:revision>
  <dcterms:created xsi:type="dcterms:W3CDTF">2010-04-23T12:33:41Z</dcterms:created>
  <dcterms:modified xsi:type="dcterms:W3CDTF">2017-11-28T14:02:09Z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0x0101006150BAD52177D74F88CB645CB29B218D</vt:lpwstr>
  </property>
  <property fmtid="{D5CDD505-2E9C-101B-9397-08002B2CF9AE}" pid="3" name="_dlc_DocIdItemGuid">
    <vt:lpwstr>934d98d8-ce2c-4a12-973e-d8bd30dba04f</vt:lpwstr>
  </property>
</Properties>
</file>