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7" r:id="rId3"/>
    <p:sldId id="258" r:id="rId4"/>
    <p:sldId id="259" r:id="rId5"/>
    <p:sldId id="265" r:id="rId6"/>
    <p:sldId id="260" r:id="rId7"/>
    <p:sldId id="261" r:id="rId8"/>
    <p:sldId id="272" r:id="rId9"/>
    <p:sldId id="262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"/><Relationship Id="rId4" Type="http://schemas.openxmlformats.org/officeDocument/2006/relationships/image" Target="../media/image18.jp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"/><Relationship Id="rId2" Type="http://schemas.openxmlformats.org/officeDocument/2006/relationships/image" Target="../media/image20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4" y="1430516"/>
            <a:ext cx="6478073" cy="41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674" y="2180286"/>
            <a:ext cx="4962681" cy="42545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Gender </a:t>
            </a:r>
          </a:p>
          <a:p>
            <a:pPr lvl="1"/>
            <a:r>
              <a:rPr lang="en-US" sz="1900" dirty="0" smtClean="0"/>
              <a:t>Males will generally have a lower BAC level than females. </a:t>
            </a:r>
          </a:p>
          <a:p>
            <a:r>
              <a:rPr lang="en-US" sz="2400" dirty="0" smtClean="0"/>
              <a:t>Rate of consumption</a:t>
            </a:r>
          </a:p>
          <a:p>
            <a:pPr lvl="1"/>
            <a:r>
              <a:rPr lang="en-US" sz="1900" dirty="0" smtClean="0"/>
              <a:t>People who have a few drinks in one hour will have a higher BAC than people who consume the same amount of alcohol over a longer time period. </a:t>
            </a:r>
          </a:p>
          <a:p>
            <a:r>
              <a:rPr lang="en-US" sz="2400" dirty="0" smtClean="0"/>
              <a:t>Amount of food in the stomach.</a:t>
            </a:r>
          </a:p>
          <a:p>
            <a:pPr lvl="1"/>
            <a:r>
              <a:rPr lang="en-US" sz="2100" dirty="0" smtClean="0"/>
              <a:t>Drinking on an empty stomach increases alcohol absorption into the bloodstream.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23" y="1562519"/>
            <a:ext cx="5301925" cy="5057222"/>
          </a:xfrm>
        </p:spPr>
      </p:pic>
      <p:sp>
        <p:nvSpPr>
          <p:cNvPr id="8" name="TextBox 7"/>
          <p:cNvSpPr txBox="1"/>
          <p:nvPr/>
        </p:nvSpPr>
        <p:spPr>
          <a:xfrm>
            <a:off x="8279327" y="898762"/>
            <a:ext cx="19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Legal BAC is .08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Behavior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5021665" cy="576262"/>
          </a:xfrm>
        </p:spPr>
        <p:txBody>
          <a:bodyPr/>
          <a:lstStyle/>
          <a:p>
            <a:r>
              <a:rPr lang="en-US" dirty="0" smtClean="0"/>
              <a:t>When intoxication takes effect…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Drinkers begin to lose judgment and self control. </a:t>
            </a:r>
          </a:p>
          <a:p>
            <a:r>
              <a:rPr lang="en-US" dirty="0" smtClean="0"/>
              <a:t>At the same time, alcohol decreases drinkers’ natural fears. 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 blackout </a:t>
            </a:r>
            <a:r>
              <a:rPr lang="en-US" dirty="0" smtClean="0"/>
              <a:t>is a period of time the drinker does not recall.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6037" y="2459865"/>
            <a:ext cx="5027074" cy="3837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the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alcohol abuse may harm the…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435" y="3063852"/>
            <a:ext cx="4825158" cy="2840039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rain</a:t>
            </a:r>
          </a:p>
          <a:p>
            <a:r>
              <a:rPr lang="en-US" dirty="0"/>
              <a:t>L</a:t>
            </a:r>
            <a:r>
              <a:rPr lang="en-US" dirty="0" smtClean="0"/>
              <a:t>iver</a:t>
            </a:r>
          </a:p>
          <a:p>
            <a:r>
              <a:rPr lang="en-US" dirty="0"/>
              <a:t>H</a:t>
            </a:r>
            <a:r>
              <a:rPr lang="en-US" dirty="0" smtClean="0"/>
              <a:t>eart</a:t>
            </a:r>
          </a:p>
          <a:p>
            <a:r>
              <a:rPr lang="en-US" dirty="0"/>
              <a:t>D</a:t>
            </a:r>
            <a:r>
              <a:rPr lang="en-US" dirty="0" smtClean="0"/>
              <a:t>igestive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Drinking any amount while pregnant may…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permanently harm the developing baby. </a:t>
            </a:r>
          </a:p>
          <a:p>
            <a:r>
              <a:rPr lang="en-US" dirty="0" smtClean="0"/>
              <a:t>cause the baby to develop fetal alcohol syndrome.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08" y="4737855"/>
            <a:ext cx="2197917" cy="1812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55" y="4394659"/>
            <a:ext cx="3080282" cy="24626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07111" y="2459865"/>
            <a:ext cx="57482" cy="409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Alcohol on the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77" y="2116924"/>
            <a:ext cx="2740351" cy="4741076"/>
          </a:xfrm>
        </p:spPr>
      </p:pic>
      <p:sp>
        <p:nvSpPr>
          <p:cNvPr id="8" name="TextBox 7"/>
          <p:cNvSpPr txBox="1"/>
          <p:nvPr/>
        </p:nvSpPr>
        <p:spPr>
          <a:xfrm>
            <a:off x="1689278" y="2557530"/>
            <a:ext cx="2930660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Heart rate and blood pressure increase.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More blood flows to the skin’s surface.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Core body temperature decreases.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6868" y="2636592"/>
            <a:ext cx="3438659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Brain activity slows down.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Coordination becomes impaired.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Sensations and perception become less clear.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Reflexes become sluggish.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952" y="5146183"/>
            <a:ext cx="3069317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Kidneys increase urine production.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Drinker loses more water from body than usual.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8384" y="5425941"/>
            <a:ext cx="356744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dirty="0"/>
              <a:t>Too much alcohol in the</a:t>
            </a:r>
            <a:br>
              <a:rPr lang="en-US" altLang="en-US" dirty="0"/>
            </a:br>
            <a:r>
              <a:rPr lang="en-US" altLang="en-US" dirty="0"/>
              <a:t>stomach may cause </a:t>
            </a:r>
            <a:r>
              <a:rPr lang="en-US" altLang="en-US" dirty="0" smtClean="0"/>
              <a:t>vomiting.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81384" y="2229834"/>
            <a:ext cx="2897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Nervous System </a:t>
            </a:r>
            <a:endParaRPr lang="en-US" sz="2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6868" y="5019183"/>
            <a:ext cx="3050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Digestive System</a:t>
            </a:r>
            <a:endParaRPr lang="en-US" sz="22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441422" y="3013656"/>
            <a:ext cx="347731" cy="25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0428" y="2128592"/>
            <a:ext cx="363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+mj-lt"/>
              </a:rPr>
              <a:t>Cardiovascular System</a:t>
            </a:r>
            <a:endParaRPr lang="en-US" sz="2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3467" y="4783428"/>
            <a:ext cx="253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+mj-lt"/>
              </a:rPr>
              <a:t>Excretory System 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8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Poisoning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1550731"/>
            <a:ext cx="4597598" cy="473416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Alcohol Poisoning is a condition in which toxic amounts of alcohol are consumed usually over a short period of time. </a:t>
            </a:r>
          </a:p>
          <a:p>
            <a:r>
              <a:rPr lang="en-US" dirty="0" smtClean="0"/>
              <a:t>BAC is so high that it is considered poisonous. </a:t>
            </a:r>
          </a:p>
          <a:p>
            <a:r>
              <a:rPr lang="en-US" dirty="0" smtClean="0"/>
              <a:t>Can be life threatening.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49500"/>
            <a:ext cx="8761412" cy="1582134"/>
          </a:xfrm>
        </p:spPr>
        <p:txBody>
          <a:bodyPr/>
          <a:lstStyle/>
          <a:p>
            <a:r>
              <a:rPr lang="en-US" dirty="0" smtClean="0"/>
              <a:t>Alcohol interferes with the liver’s ability to metabolize, or break down fats. </a:t>
            </a:r>
          </a:p>
          <a:p>
            <a:r>
              <a:rPr lang="en-US" dirty="0" smtClean="0"/>
              <a:t>Fat-filled liver cells die, leaving behind useless scar tissue. </a:t>
            </a:r>
          </a:p>
          <a:p>
            <a:r>
              <a:rPr lang="en-US" dirty="0" smtClean="0"/>
              <a:t>This disease is called cirrhosis (</a:t>
            </a:r>
            <a:r>
              <a:rPr lang="en-US" dirty="0" err="1" smtClean="0"/>
              <a:t>sih</a:t>
            </a:r>
            <a:r>
              <a:rPr lang="en-US" dirty="0" smtClean="0"/>
              <a:t>-ROH-sis), may lead to liver failure and death.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r="10941" b="-742"/>
          <a:stretch/>
        </p:blipFill>
        <p:spPr>
          <a:xfrm>
            <a:off x="214796" y="4536941"/>
            <a:ext cx="2779912" cy="188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r="12267"/>
          <a:stretch/>
        </p:blipFill>
        <p:spPr>
          <a:xfrm>
            <a:off x="9076389" y="4511389"/>
            <a:ext cx="2834780" cy="190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34" y="4554684"/>
            <a:ext cx="25146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63" y="4554684"/>
            <a:ext cx="2604726" cy="1820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6953" y="3931634"/>
            <a:ext cx="2180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/>
                </a:solidFill>
                <a:latin typeface="+mj-lt"/>
              </a:rPr>
              <a:t>Healthy Liver</a:t>
            </a:r>
            <a:endParaRPr lang="en-US" sz="2200" b="1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910" y="4421031"/>
            <a:ext cx="5821251" cy="20863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7310" y="4446431"/>
            <a:ext cx="5821251" cy="20863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09079" y="3957034"/>
            <a:ext cx="289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/>
                </a:solidFill>
                <a:latin typeface="+mj-lt"/>
              </a:rPr>
              <a:t>Liver with Cirrhosis</a:t>
            </a:r>
            <a:endParaRPr lang="en-US" sz="2200" b="1" u="sng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4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76500"/>
            <a:ext cx="8761412" cy="3416300"/>
          </a:xfrm>
        </p:spPr>
        <p:txBody>
          <a:bodyPr/>
          <a:lstStyle/>
          <a:p>
            <a:r>
              <a:rPr lang="en-US" dirty="0" smtClean="0"/>
              <a:t>People who can no longer control their use of alcohol suffer from the disease of </a:t>
            </a:r>
            <a:r>
              <a:rPr lang="en-US" dirty="0" smtClean="0">
                <a:solidFill>
                  <a:schemeClr val="accent1"/>
                </a:solidFill>
              </a:rPr>
              <a:t>Alcoholism.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Physically, an alcoholics body requires alcohol to function.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Psychologically, alcoholics consider drinking a regular, essential part needed to cope with everyday life. 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4603503"/>
            <a:ext cx="2727114" cy="206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23" y="4603503"/>
            <a:ext cx="3064543" cy="208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81" y="4603502"/>
            <a:ext cx="3041472" cy="2049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648496" y="4211392"/>
            <a:ext cx="7572777" cy="12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Alcoholism and the Effect on Family</a:t>
            </a:r>
            <a:endParaRPr lang="en-US" dirty="0"/>
          </a:p>
        </p:txBody>
      </p:sp>
      <p:pic>
        <p:nvPicPr>
          <p:cNvPr id="7" name="Picture 2" descr="Ch15pg390-FxOnF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01" y="2466212"/>
            <a:ext cx="8361787" cy="42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Alcoholism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5" y="2408349"/>
            <a:ext cx="8761412" cy="430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There are three stages in treating alcoholism…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1. Acknowledging the problem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shock of losing their jobs, being arrested, or being separated from their families motivates some alcoholics to enter into a treatment program.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2. Detoxification- </a:t>
            </a:r>
            <a:r>
              <a:rPr lang="en-US" dirty="0" smtClean="0">
                <a:solidFill>
                  <a:schemeClr val="tx1"/>
                </a:solidFill>
              </a:rPr>
              <a:t>Removing </a:t>
            </a:r>
            <a:r>
              <a:rPr lang="en-US" dirty="0">
                <a:solidFill>
                  <a:schemeClr val="tx1"/>
                </a:solidFill>
              </a:rPr>
              <a:t>all toxins from a persons </a:t>
            </a:r>
            <a:r>
              <a:rPr lang="en-US" dirty="0" smtClean="0">
                <a:solidFill>
                  <a:schemeClr val="tx1"/>
                </a:solidFill>
              </a:rPr>
              <a:t>body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Symptoms- shakiness, sleep problems, irritability, rapid heartbeat, and 	sweating.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3. Rehabilitation- </a:t>
            </a:r>
            <a:r>
              <a:rPr lang="en-US" dirty="0" smtClean="0">
                <a:solidFill>
                  <a:schemeClr val="tx1"/>
                </a:solidFill>
              </a:rPr>
              <a:t>The process of learning to cope with everyday 	living without alcohol.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may not think alcohol is a drug, but IT IS! </a:t>
            </a:r>
          </a:p>
          <a:p>
            <a:r>
              <a:rPr lang="en-US" sz="2800" dirty="0" smtClean="0"/>
              <a:t>A drug is any chemical substance that is taken to cause changes in a person’s body or behavior.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9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is a Depressant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90033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 depressant is a drug that slows brain and body reactions. </a:t>
            </a:r>
          </a:p>
          <a:p>
            <a:pPr lvl="1"/>
            <a:r>
              <a:rPr lang="en-US" sz="2400" dirty="0" smtClean="0"/>
              <a:t>In slowing the body’s normal reaction, alcohol may cause…</a:t>
            </a:r>
          </a:p>
          <a:p>
            <a:pPr lvl="2"/>
            <a:r>
              <a:rPr lang="en-US" sz="1900" dirty="0" smtClean="0"/>
              <a:t>Confusion</a:t>
            </a:r>
          </a:p>
          <a:p>
            <a:pPr lvl="2"/>
            <a:r>
              <a:rPr lang="en-US" sz="1900" dirty="0" smtClean="0"/>
              <a:t>Decreased Alertness</a:t>
            </a:r>
          </a:p>
          <a:p>
            <a:pPr lvl="2"/>
            <a:r>
              <a:rPr lang="en-US" sz="1900" dirty="0" smtClean="0"/>
              <a:t>Poor Coordination</a:t>
            </a:r>
          </a:p>
          <a:p>
            <a:pPr lvl="2"/>
            <a:r>
              <a:rPr lang="en-US" sz="1900" dirty="0" smtClean="0"/>
              <a:t>Blurred Vision</a:t>
            </a:r>
          </a:p>
          <a:p>
            <a:pPr lvl="2"/>
            <a:r>
              <a:rPr lang="en-US" sz="1900" dirty="0" smtClean="0"/>
              <a:t>Drowsiness</a:t>
            </a:r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62" y="973668"/>
            <a:ext cx="3713712" cy="5765598"/>
          </a:xfrm>
        </p:spPr>
      </p:pic>
    </p:spTree>
    <p:extLst>
      <p:ext uri="{BB962C8B-B14F-4D97-AF65-F5344CB8AC3E}">
        <p14:creationId xmlns:p14="http://schemas.microsoft.com/office/powerpoint/2010/main" val="22167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Underage Drinking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Being injured or killed in a motor vehicle accident. </a:t>
            </a:r>
          </a:p>
          <a:p>
            <a:r>
              <a:rPr lang="en-US" sz="2400" dirty="0" smtClean="0"/>
              <a:t>Committing or being the victim of a sexual assault or other violence. </a:t>
            </a:r>
          </a:p>
          <a:p>
            <a:r>
              <a:rPr lang="en-US" sz="2400" dirty="0" smtClean="0"/>
              <a:t>Potential to suffer from long term brain damage. </a:t>
            </a:r>
          </a:p>
          <a:p>
            <a:r>
              <a:rPr lang="en-US" sz="2400" dirty="0" smtClean="0"/>
              <a:t>Problems with alcohol later in life. </a:t>
            </a:r>
          </a:p>
          <a:p>
            <a:r>
              <a:rPr lang="en-US" sz="2400" dirty="0" smtClean="0"/>
              <a:t>Suspension from school, sports teams, or other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and Driving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17x</a:t>
            </a:r>
            <a:endParaRPr lang="en-US" sz="48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224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54953" y="5109106"/>
            <a:ext cx="3050437" cy="15750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dirty="0"/>
              <a:t>People of ages 16-20 are 17 times more likely to die in a crash when their blood alcohol concentration is .08 than when they have not been drinking. </a:t>
            </a:r>
          </a:p>
          <a:p>
            <a:pPr algn="ctr"/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1 in 10 </a:t>
            </a:r>
            <a:endParaRPr lang="en-US" sz="48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1070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68865" y="5184001"/>
            <a:ext cx="3050438" cy="1500133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1 in 10 teens in high school drinks and drives. 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 smtClean="0"/>
              <a:t>2.4 million</a:t>
            </a:r>
            <a:endParaRPr lang="en-US" sz="48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4" y="5184000"/>
            <a:ext cx="3050437" cy="1216799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Across the United States, high school teens drive after drinking 2.4 million times a month.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68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Risks of Underage Drinking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349500"/>
            <a:ext cx="4825158" cy="3416301"/>
          </a:xfrm>
        </p:spPr>
        <p:txBody>
          <a:bodyPr>
            <a:noAutofit/>
          </a:bodyPr>
          <a:lstStyle/>
          <a:p>
            <a:r>
              <a:rPr lang="en-US" sz="2200" dirty="0" smtClean="0"/>
              <a:t>Laws that prohibit minors from buying or possessing alcohol are enforced with heavy fines and lawful seizure of property. </a:t>
            </a:r>
          </a:p>
          <a:p>
            <a:r>
              <a:rPr lang="en-US" sz="2200" dirty="0" smtClean="0"/>
              <a:t>Selling alcohol to someone under the age of 21 is a criminal offense for the seller. </a:t>
            </a:r>
          </a:p>
          <a:p>
            <a:r>
              <a:rPr lang="en-US" sz="2200" dirty="0" smtClean="0"/>
              <a:t>People found to be driving while intoxicated may have their driver’s license taken away or face other stiff penalties. </a:t>
            </a:r>
            <a:endParaRPr lang="en-US" sz="2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0899404"/>
              </p:ext>
            </p:extLst>
          </p:nvPr>
        </p:nvGraphicFramePr>
        <p:xfrm>
          <a:off x="6256453" y="1969416"/>
          <a:ext cx="511127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757"/>
                <a:gridCol w="1703757"/>
                <a:gridCol w="1703757"/>
              </a:tblGrid>
              <a:tr h="595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Offense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Offense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</a:t>
                      </a:r>
                      <a:r>
                        <a:rPr lang="en-US" baseline="0" dirty="0" smtClean="0"/>
                        <a:t> Offense</a:t>
                      </a:r>
                      <a:endParaRPr lang="en-US" dirty="0"/>
                    </a:p>
                  </a:txBody>
                  <a:tcPr/>
                </a:tc>
              </a:tr>
              <a:tr h="33855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Fine of $100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Substance</a:t>
                      </a:r>
                      <a:r>
                        <a:rPr lang="en-US" sz="1600" baseline="0" dirty="0" smtClean="0"/>
                        <a:t> Abuse Treatment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Community Service</a:t>
                      </a:r>
                      <a:endParaRPr lang="en-US" sz="16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Fine</a:t>
                      </a:r>
                      <a:r>
                        <a:rPr lang="en-US" sz="1600" baseline="0" dirty="0" smtClean="0"/>
                        <a:t> $200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Substance Abuse Treatment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Community Service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30 days jail if violation of probation, or failure to complete treatment, pay 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Fine</a:t>
                      </a:r>
                      <a:r>
                        <a:rPr lang="en-US" sz="1600" baseline="0" dirty="0" smtClean="0"/>
                        <a:t> $500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Substance Abuse Treatment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Community Service </a:t>
                      </a:r>
                    </a:p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90 days jail if violation of probation, or failure to complete treatment, pay fine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19403745">
            <a:off x="5812686" y="5131225"/>
            <a:ext cx="2231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MIP Law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9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861" y="2371681"/>
            <a:ext cx="4825158" cy="4286696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en-US" sz="2400" dirty="0"/>
              <a:t>Give a reason for your refusal. </a:t>
            </a:r>
          </a:p>
          <a:p>
            <a:pPr>
              <a:buAutoNum type="arabicPeriod"/>
            </a:pPr>
            <a:r>
              <a:rPr lang="en-US" sz="2400" dirty="0"/>
              <a:t>Use body language to reinforce what you say. </a:t>
            </a:r>
          </a:p>
          <a:p>
            <a:pPr lvl="1"/>
            <a:r>
              <a:rPr lang="en-US" sz="1900" dirty="0"/>
              <a:t>Strengthen or weaken your message.</a:t>
            </a:r>
          </a:p>
          <a:p>
            <a:pPr>
              <a:buAutoNum type="arabicPeriod"/>
            </a:pPr>
            <a:r>
              <a:rPr lang="en-US" sz="2400" dirty="0"/>
              <a:t>Show your concern for </a:t>
            </a:r>
            <a:r>
              <a:rPr lang="en-US" sz="2400" dirty="0" smtClean="0"/>
              <a:t>others.</a:t>
            </a:r>
          </a:p>
          <a:p>
            <a:pPr lvl="1"/>
            <a:r>
              <a:rPr lang="en-US" sz="1900" dirty="0" smtClean="0"/>
              <a:t>Express your concern for those trying to persuade you. </a:t>
            </a:r>
          </a:p>
          <a:p>
            <a:pPr>
              <a:buAutoNum type="arabicPeriod"/>
            </a:pPr>
            <a:r>
              <a:rPr lang="en-US" sz="2400" dirty="0" smtClean="0"/>
              <a:t>Provide Alternatives.</a:t>
            </a:r>
          </a:p>
          <a:p>
            <a:pPr>
              <a:buAutoNum type="arabicPeriod"/>
            </a:pPr>
            <a:r>
              <a:rPr lang="en-US" sz="2400" dirty="0" smtClean="0"/>
              <a:t>Take a definite action.</a:t>
            </a:r>
          </a:p>
          <a:p>
            <a:pPr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0" y="2371680"/>
            <a:ext cx="4805099" cy="4093513"/>
          </a:xfrm>
        </p:spPr>
      </p:pic>
    </p:spTree>
    <p:extLst>
      <p:ext uri="{BB962C8B-B14F-4D97-AF65-F5344CB8AC3E}">
        <p14:creationId xmlns:p14="http://schemas.microsoft.com/office/powerpoint/2010/main" val="38476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973668"/>
            <a:ext cx="8761413" cy="706964"/>
          </a:xfrm>
        </p:spPr>
        <p:txBody>
          <a:bodyPr/>
          <a:lstStyle/>
          <a:p>
            <a:r>
              <a:rPr lang="en-US" dirty="0" smtClean="0"/>
              <a:t>Standard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170" y="2721019"/>
            <a:ext cx="4825158" cy="34163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the United States a standard drink is equivalent to 14.0 grams or 0.6 ounces of pure alcohol. </a:t>
            </a:r>
          </a:p>
          <a:p>
            <a:r>
              <a:rPr lang="en-US" dirty="0" smtClean="0"/>
              <a:t>This amount can be found in…</a:t>
            </a:r>
          </a:p>
          <a:p>
            <a:pPr lvl="1"/>
            <a:r>
              <a:rPr lang="en-US" dirty="0" smtClean="0"/>
              <a:t>12-ounces of beer</a:t>
            </a:r>
          </a:p>
          <a:p>
            <a:pPr lvl="1"/>
            <a:r>
              <a:rPr lang="en-US" dirty="0" smtClean="0"/>
              <a:t>8-ounces of malt liquor</a:t>
            </a:r>
          </a:p>
          <a:p>
            <a:pPr lvl="1"/>
            <a:r>
              <a:rPr lang="en-US" dirty="0" smtClean="0"/>
              <a:t>5-ounces of wine</a:t>
            </a:r>
          </a:p>
          <a:p>
            <a:pPr lvl="1"/>
            <a:r>
              <a:rPr lang="en-US" dirty="0" smtClean="0"/>
              <a:t>1.5-ounces of 80-proof distilled spirits or liquor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095500"/>
            <a:ext cx="48251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81" y="2977796"/>
            <a:ext cx="5553355" cy="2678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4712" y="2721019"/>
            <a:ext cx="5845913" cy="31370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Alcohol Concentration (BAC)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0" y="2930749"/>
            <a:ext cx="8658445" cy="22628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0" y="4972312"/>
            <a:ext cx="8658445" cy="1763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428" y="2272458"/>
            <a:ext cx="10380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Blood Alcohol Concentration </a:t>
            </a:r>
            <a:r>
              <a:rPr lang="en-US" sz="2200" dirty="0" smtClean="0"/>
              <a:t>– The amount of alcohol is someone’s blood.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39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14264</TotalTime>
  <Words>803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</vt:lpstr>
      <vt:lpstr>Wingdings 3</vt:lpstr>
      <vt:lpstr>Ion Boardroom</vt:lpstr>
      <vt:lpstr>PowerPoint Presentation</vt:lpstr>
      <vt:lpstr>Facts About Alcohol</vt:lpstr>
      <vt:lpstr>Alcohol is a Depressant</vt:lpstr>
      <vt:lpstr>Risk of Underage Drinking</vt:lpstr>
      <vt:lpstr>Drinking and Driving Statistics</vt:lpstr>
      <vt:lpstr>Legal Risks of Underage Drinking</vt:lpstr>
      <vt:lpstr>Developing Refusal Skills</vt:lpstr>
      <vt:lpstr>Standard Drinks</vt:lpstr>
      <vt:lpstr>Blood Alcohol Concentration (BAC)</vt:lpstr>
      <vt:lpstr>Factors Affecting BAC</vt:lpstr>
      <vt:lpstr>Effects on Behavior</vt:lpstr>
      <vt:lpstr>Damage to the Body</vt:lpstr>
      <vt:lpstr>Effects of Alcohol on the Body</vt:lpstr>
      <vt:lpstr>Alcohol Poisoning</vt:lpstr>
      <vt:lpstr>Liver Damage</vt:lpstr>
      <vt:lpstr>Alcoholism</vt:lpstr>
      <vt:lpstr>Alcoholism and the Effect on Family</vt:lpstr>
      <vt:lpstr>Treating Alcoholism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Emily Ward</dc:creator>
  <cp:lastModifiedBy>Daniels, Steven</cp:lastModifiedBy>
  <cp:revision>45</cp:revision>
  <dcterms:created xsi:type="dcterms:W3CDTF">2016-01-25T17:21:54Z</dcterms:created>
  <dcterms:modified xsi:type="dcterms:W3CDTF">2018-01-10T14:20:10Z</dcterms:modified>
</cp:coreProperties>
</file>